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6"/>
  </p:notesMasterIdLst>
  <p:sldIdLst>
    <p:sldId id="262" r:id="rId5"/>
    <p:sldId id="260" r:id="rId6"/>
    <p:sldId id="258" r:id="rId7"/>
    <p:sldId id="312" r:id="rId8"/>
    <p:sldId id="268" r:id="rId9"/>
    <p:sldId id="269" r:id="rId10"/>
    <p:sldId id="270" r:id="rId11"/>
    <p:sldId id="305" r:id="rId12"/>
    <p:sldId id="311" r:id="rId13"/>
    <p:sldId id="310" r:id="rId14"/>
    <p:sldId id="317" r:id="rId15"/>
    <p:sldId id="273" r:id="rId16"/>
    <p:sldId id="318" r:id="rId17"/>
    <p:sldId id="274" r:id="rId18"/>
    <p:sldId id="275" r:id="rId19"/>
    <p:sldId id="276" r:id="rId20"/>
    <p:sldId id="277" r:id="rId21"/>
    <p:sldId id="278" r:id="rId22"/>
    <p:sldId id="279" r:id="rId23"/>
    <p:sldId id="315" r:id="rId24"/>
    <p:sldId id="282" r:id="rId25"/>
    <p:sldId id="283" r:id="rId26"/>
    <p:sldId id="284" r:id="rId27"/>
    <p:sldId id="285" r:id="rId28"/>
    <p:sldId id="286" r:id="rId29"/>
    <p:sldId id="287" r:id="rId30"/>
    <p:sldId id="294" r:id="rId31"/>
    <p:sldId id="319" r:id="rId32"/>
    <p:sldId id="320" r:id="rId33"/>
    <p:sldId id="321" r:id="rId34"/>
    <p:sldId id="322" r:id="rId35"/>
    <p:sldId id="323" r:id="rId36"/>
    <p:sldId id="297" r:id="rId37"/>
    <p:sldId id="298" r:id="rId38"/>
    <p:sldId id="299" r:id="rId39"/>
    <p:sldId id="301" r:id="rId40"/>
    <p:sldId id="324" r:id="rId41"/>
    <p:sldId id="314" r:id="rId42"/>
    <p:sldId id="306" r:id="rId43"/>
    <p:sldId id="307" r:id="rId44"/>
    <p:sldId id="308" r:id="rId45"/>
  </p:sldIdLst>
  <p:sldSz cx="12192000" cy="6858000"/>
  <p:notesSz cx="6858000" cy="9144000"/>
  <p:embeddedFontLst>
    <p:embeddedFont>
      <p:font typeface="Montserrat" pitchFamily="2" charset="77"/>
      <p:regular r:id="rId47"/>
      <p:bold r:id="rId48"/>
      <p:italic r:id="rId49"/>
      <p:boldItalic r:id="rId50"/>
    </p:embeddedFont>
    <p:embeddedFont>
      <p:font typeface="Montserrat SemiBold" panose="020F0502020204030204" pitchFamily="34" charset="0"/>
      <p:regular r:id="rId51"/>
      <p:bold r:id="rId52"/>
      <p:italic r:id="rId53"/>
      <p:boldItalic r:id="rId54"/>
    </p:embeddedFont>
    <p:embeddedFont>
      <p:font typeface="Tahoma" panose="020B0604030504040204" pitchFamily="34" charset="0"/>
      <p:regular r:id="rId55"/>
      <p:bold r:id="rId56"/>
    </p:embeddedFont>
  </p:embeddedFontLst>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A1355-DDA4-082A-705C-70740040261B}" name="Samantha Sellwood" initials="SS" userId="S::samanthasellwood@rtwmatters.org::3e2c0d2c-26a7-48a3-afbb-41c7ee6e70ee" providerId="AD"/>
  <p188:author id="{4B2BA66F-8580-9919-3E6A-D03AF1129B86}" name="Jodie" initials="JB" userId="Jodie" providerId="None"/>
  <p188:author id="{02120AE9-742E-9F9B-0C1B-CA3674039C05}" name="Lachlan Green" initials="LG" userId="S::lachlangreen@rtwmatters.org::46855b72-b33d-4f68-a5d3-677da20866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EC2AA-164B-5540-8CA1-8C2A5E276C0C}" v="7" dt="2025-10-01T23:47:14.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7"/>
    <p:restoredTop sz="94638"/>
  </p:normalViewPr>
  <p:slideViewPr>
    <p:cSldViewPr snapToGrid="0">
      <p:cViewPr>
        <p:scale>
          <a:sx n="79" d="100"/>
          <a:sy n="79" d="100"/>
        </p:scale>
        <p:origin x="768" y="928"/>
      </p:cViewPr>
      <p:guideLst>
        <p:guide orient="horz" pos="2160"/>
        <p:guide pos="3840"/>
      </p:guideLst>
    </p:cSldViewPr>
  </p:slideViewPr>
  <p:outlineViewPr>
    <p:cViewPr>
      <p:scale>
        <a:sx n="33" d="100"/>
        <a:sy n="33" d="100"/>
      </p:scale>
      <p:origin x="0" y="-19592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Farokhi" userId="a3a2041c-7fda-49ed-a1c2-7855b6db9a52" providerId="ADAL" clId="{5A985D11-6BB4-C74D-A8C9-A54FFCC59B03}"/>
    <pc:docChg chg="undo custSel modSld">
      <pc:chgData name="Jodie Farokhi" userId="a3a2041c-7fda-49ed-a1c2-7855b6db9a52" providerId="ADAL" clId="{5A985D11-6BB4-C74D-A8C9-A54FFCC59B03}" dt="2025-06-12T01:54:33.682" v="415" actId="13926"/>
      <pc:docMkLst>
        <pc:docMk/>
      </pc:docMkLst>
      <pc:sldChg chg="modSp mod modCm">
        <pc:chgData name="Jodie Farokhi" userId="a3a2041c-7fda-49ed-a1c2-7855b6db9a52" providerId="ADAL" clId="{5A985D11-6BB4-C74D-A8C9-A54FFCC59B03}" dt="2025-06-10T00:15:19.215" v="113" actId="20577"/>
        <pc:sldMkLst>
          <pc:docMk/>
          <pc:sldMk cId="458014329" sldId="273"/>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5:19.215" v="113" actId="20577"/>
              <pc2:cmMkLst xmlns:pc2="http://schemas.microsoft.com/office/powerpoint/2019/9/main/command">
                <pc:docMk/>
                <pc:sldMk cId="458014329" sldId="273"/>
                <pc2:cmMk id="{119D01B7-44E3-4918-A5D6-C43E20122921}"/>
              </pc2:cmMkLst>
            </pc226:cmChg>
          </p:ext>
        </pc:extLst>
      </pc:sldChg>
      <pc:sldChg chg="modSp mod modCm">
        <pc:chgData name="Jodie Farokhi" userId="a3a2041c-7fda-49ed-a1c2-7855b6db9a52" providerId="ADAL" clId="{5A985D11-6BB4-C74D-A8C9-A54FFCC59B03}" dt="2025-06-10T00:15:51.361" v="179" actId="20577"/>
        <pc:sldMkLst>
          <pc:docMk/>
          <pc:sldMk cId="2781785132" sldId="274"/>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5:51.361" v="179" actId="20577"/>
              <pc2:cmMkLst xmlns:pc2="http://schemas.microsoft.com/office/powerpoint/2019/9/main/command">
                <pc:docMk/>
                <pc:sldMk cId="2781785132" sldId="274"/>
                <pc2:cmMk id="{46DB5674-00FA-4310-94A4-ECB9A5A92909}"/>
              </pc2:cmMkLst>
            </pc226:cmChg>
          </p:ext>
        </pc:extLst>
      </pc:sldChg>
      <pc:sldChg chg="modSp mod modCm">
        <pc:chgData name="Jodie Farokhi" userId="a3a2041c-7fda-49ed-a1c2-7855b6db9a52" providerId="ADAL" clId="{5A985D11-6BB4-C74D-A8C9-A54FFCC59B03}" dt="2025-06-10T00:16:09.114" v="244" actId="20577"/>
        <pc:sldMkLst>
          <pc:docMk/>
          <pc:sldMk cId="3093979453" sldId="27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6:09.114" v="244" actId="20577"/>
              <pc2:cmMkLst xmlns:pc2="http://schemas.microsoft.com/office/powerpoint/2019/9/main/command">
                <pc:docMk/>
                <pc:sldMk cId="3093979453" sldId="277"/>
                <pc2:cmMk id="{12A6E562-041C-48C4-B5F3-8BD7D9BE15C4}"/>
              </pc2:cmMkLst>
            </pc226:cmChg>
          </p:ext>
        </pc:extLst>
      </pc:sldChg>
      <pc:sldChg chg="modSp mod modCm">
        <pc:chgData name="Jodie Farokhi" userId="a3a2041c-7fda-49ed-a1c2-7855b6db9a52" providerId="ADAL" clId="{5A985D11-6BB4-C74D-A8C9-A54FFCC59B03}" dt="2025-06-10T00:16:20.733" v="260" actId="20577"/>
        <pc:sldMkLst>
          <pc:docMk/>
          <pc:sldMk cId="1011291953" sldId="279"/>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6:20.733" v="260" actId="20577"/>
              <pc2:cmMkLst xmlns:pc2="http://schemas.microsoft.com/office/powerpoint/2019/9/main/command">
                <pc:docMk/>
                <pc:sldMk cId="1011291953" sldId="279"/>
                <pc2:cmMk id="{002A4550-303D-4FC7-BCFF-9EC5A35486BC}"/>
              </pc2:cmMkLst>
            </pc226:cmChg>
          </p:ext>
        </pc:extLst>
      </pc:sldChg>
      <pc:sldChg chg="modSp mod modCm">
        <pc:chgData name="Jodie Farokhi" userId="a3a2041c-7fda-49ed-a1c2-7855b6db9a52" providerId="ADAL" clId="{5A985D11-6BB4-C74D-A8C9-A54FFCC59B03}" dt="2025-06-10T00:16:39.604" v="270" actId="20577"/>
        <pc:sldMkLst>
          <pc:docMk/>
          <pc:sldMk cId="3945293947" sldId="284"/>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6:39.604" v="270" actId="20577"/>
              <pc2:cmMkLst xmlns:pc2="http://schemas.microsoft.com/office/powerpoint/2019/9/main/command">
                <pc:docMk/>
                <pc:sldMk cId="3945293947" sldId="284"/>
                <pc2:cmMk id="{2F64024C-F038-470F-A159-83694294D5C8}"/>
              </pc2:cmMkLst>
            </pc226:cmChg>
          </p:ext>
        </pc:extLst>
      </pc:sldChg>
      <pc:sldChg chg="modSp mod modCm">
        <pc:chgData name="Jodie Farokhi" userId="a3a2041c-7fda-49ed-a1c2-7855b6db9a52" providerId="ADAL" clId="{5A985D11-6BB4-C74D-A8C9-A54FFCC59B03}" dt="2025-06-10T00:16:52.015" v="283" actId="20577"/>
        <pc:sldMkLst>
          <pc:docMk/>
          <pc:sldMk cId="3890428883" sldId="28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6:52.015" v="283" actId="20577"/>
              <pc2:cmMkLst xmlns:pc2="http://schemas.microsoft.com/office/powerpoint/2019/9/main/command">
                <pc:docMk/>
                <pc:sldMk cId="3890428883" sldId="287"/>
                <pc2:cmMk id="{AB692E8A-2B0C-4B7A-85B4-6C937350B4DA}"/>
              </pc2:cmMkLst>
            </pc226:cmChg>
          </p:ext>
        </pc:extLst>
      </pc:sldChg>
      <pc:sldChg chg="modSp mod modCm">
        <pc:chgData name="Jodie Farokhi" userId="a3a2041c-7fda-49ed-a1c2-7855b6db9a52" providerId="ADAL" clId="{5A985D11-6BB4-C74D-A8C9-A54FFCC59B03}" dt="2025-06-10T00:18:41.472" v="359" actId="20577"/>
        <pc:sldMkLst>
          <pc:docMk/>
          <pc:sldMk cId="1484000720" sldId="298"/>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8:41.472" v="359" actId="20577"/>
              <pc2:cmMkLst xmlns:pc2="http://schemas.microsoft.com/office/powerpoint/2019/9/main/command">
                <pc:docMk/>
                <pc:sldMk cId="1484000720" sldId="298"/>
                <pc2:cmMk id="{5359A09B-88C4-4207-A0CA-84E0C7EC0C7F}"/>
              </pc2:cmMkLst>
            </pc226:cmChg>
          </p:ext>
        </pc:extLst>
      </pc:sldChg>
      <pc:sldChg chg="modSp mod modCm">
        <pc:chgData name="Jodie Farokhi" userId="a3a2041c-7fda-49ed-a1c2-7855b6db9a52" providerId="ADAL" clId="{5A985D11-6BB4-C74D-A8C9-A54FFCC59B03}" dt="2025-06-10T00:19:33.085" v="408" actId="20577"/>
        <pc:sldMkLst>
          <pc:docMk/>
          <pc:sldMk cId="2764081257" sldId="299"/>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9:33.085" v="408" actId="20577"/>
              <pc2:cmMkLst xmlns:pc2="http://schemas.microsoft.com/office/powerpoint/2019/9/main/command">
                <pc:docMk/>
                <pc:sldMk cId="2764081257" sldId="299"/>
                <pc2:cmMk id="{D0283966-3280-45D5-9499-DCB568417511}"/>
              </pc2:cmMkLst>
            </pc226:cmChg>
          </p:ext>
        </pc:extLst>
      </pc:sldChg>
      <pc:sldChg chg="modSp mod modCm">
        <pc:chgData name="Jodie Farokhi" userId="a3a2041c-7fda-49ed-a1c2-7855b6db9a52" providerId="ADAL" clId="{5A985D11-6BB4-C74D-A8C9-A54FFCC59B03}" dt="2025-06-10T00:14:16.251" v="9" actId="20577"/>
        <pc:sldMkLst>
          <pc:docMk/>
          <pc:sldMk cId="1230466907" sldId="310"/>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4:16.251" v="9" actId="20577"/>
              <pc2:cmMkLst xmlns:pc2="http://schemas.microsoft.com/office/powerpoint/2019/9/main/command">
                <pc:docMk/>
                <pc:sldMk cId="1230466907" sldId="310"/>
                <pc2:cmMk id="{DB9B14EA-133A-4638-AA6D-4DD3A269CB4A}"/>
              </pc2:cmMkLst>
            </pc226:cmChg>
          </p:ext>
        </pc:extLst>
      </pc:sldChg>
      <pc:sldChg chg="modSp mod modCm">
        <pc:chgData name="Jodie Farokhi" userId="a3a2041c-7fda-49ed-a1c2-7855b6db9a52" providerId="ADAL" clId="{5A985D11-6BB4-C74D-A8C9-A54FFCC59B03}" dt="2025-06-10T00:16:29.954" v="269" actId="20577"/>
        <pc:sldMkLst>
          <pc:docMk/>
          <pc:sldMk cId="1470005774" sldId="315"/>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6:29.954" v="269" actId="20577"/>
              <pc2:cmMkLst xmlns:pc2="http://schemas.microsoft.com/office/powerpoint/2019/9/main/command">
                <pc:docMk/>
                <pc:sldMk cId="1470005774" sldId="315"/>
                <pc2:cmMk id="{643C5908-F060-40D6-B96E-AA4A1E47E40B}"/>
              </pc2:cmMkLst>
            </pc226:cmChg>
          </p:ext>
        </pc:extLst>
      </pc:sldChg>
      <pc:sldChg chg="modSp mod modCm">
        <pc:chgData name="Jodie Farokhi" userId="a3a2041c-7fda-49ed-a1c2-7855b6db9a52" providerId="ADAL" clId="{5A985D11-6BB4-C74D-A8C9-A54FFCC59B03}" dt="2025-06-12T01:54:33.682" v="415" actId="13926"/>
        <pc:sldMkLst>
          <pc:docMk/>
          <pc:sldMk cId="2914278620" sldId="31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20:57.030" v="414" actId="20577"/>
              <pc2:cmMkLst xmlns:pc2="http://schemas.microsoft.com/office/powerpoint/2019/9/main/command">
                <pc:docMk/>
                <pc:sldMk cId="2914278620" sldId="317"/>
                <pc2:cmMk id="{A518FF4E-3A42-422B-B55A-13B1CB2A264C}"/>
              </pc2:cmMkLst>
            </pc226:cmChg>
          </p:ext>
        </pc:extLst>
      </pc:sldChg>
      <pc:sldChg chg="modSp mod modCm">
        <pc:chgData name="Jodie Farokhi" userId="a3a2041c-7fda-49ed-a1c2-7855b6db9a52" providerId="ADAL" clId="{5A985D11-6BB4-C74D-A8C9-A54FFCC59B03}" dt="2025-06-10T00:15:31.077" v="128" actId="20577"/>
        <pc:sldMkLst>
          <pc:docMk/>
          <pc:sldMk cId="108802869" sldId="318"/>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5:31.077" v="128" actId="20577"/>
              <pc2:cmMkLst xmlns:pc2="http://schemas.microsoft.com/office/powerpoint/2019/9/main/command">
                <pc:docMk/>
                <pc:sldMk cId="108802869" sldId="318"/>
                <pc2:cmMk id="{A3204857-A79B-4011-9057-945274DF4AC1}"/>
              </pc2:cmMkLst>
            </pc226:cmChg>
          </p:ext>
        </pc:extLst>
      </pc:sldChg>
      <pc:sldChg chg="modSp mod modCm">
        <pc:chgData name="Jodie Farokhi" userId="a3a2041c-7fda-49ed-a1c2-7855b6db9a52" providerId="ADAL" clId="{5A985D11-6BB4-C74D-A8C9-A54FFCC59B03}" dt="2025-06-10T00:17:08.023" v="306" actId="20577"/>
        <pc:sldMkLst>
          <pc:docMk/>
          <pc:sldMk cId="1739855322" sldId="321"/>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5A985D11-6BB4-C74D-A8C9-A54FFCC59B03}" dt="2025-06-10T00:17:08.023" v="306" actId="20577"/>
              <pc2:cmMkLst xmlns:pc2="http://schemas.microsoft.com/office/powerpoint/2019/9/main/command">
                <pc:docMk/>
                <pc:sldMk cId="1739855322" sldId="321"/>
                <pc2:cmMk id="{AC1EECB8-C03B-4BC3-A6CB-68E2E872877C}"/>
              </pc2:cmMkLst>
            </pc226:cmChg>
          </p:ext>
        </pc:extLst>
      </pc:sldChg>
    </pc:docChg>
  </pc:docChgLst>
  <pc:docChgLst>
    <pc:chgData name="Jodie Farokhi" userId="a3a2041c-7fda-49ed-a1c2-7855b6db9a52" providerId="ADAL" clId="{3149BD96-E8B9-52D7-A8A4-3C6047775A8E}"/>
    <pc:docChg chg="undo custSel modSld">
      <pc:chgData name="Jodie Farokhi" userId="a3a2041c-7fda-49ed-a1c2-7855b6db9a52" providerId="ADAL" clId="{3149BD96-E8B9-52D7-A8A4-3C6047775A8E}" dt="2025-10-01T23:47:14.144" v="132" actId="767"/>
      <pc:docMkLst>
        <pc:docMk/>
      </pc:docMkLst>
      <pc:sldChg chg="modSp mod">
        <pc:chgData name="Jodie Farokhi" userId="a3a2041c-7fda-49ed-a1c2-7855b6db9a52" providerId="ADAL" clId="{3149BD96-E8B9-52D7-A8A4-3C6047775A8E}" dt="2025-09-19T01:41:51.552" v="22" actId="20577"/>
        <pc:sldMkLst>
          <pc:docMk/>
          <pc:sldMk cId="1629850320" sldId="275"/>
        </pc:sldMkLst>
        <pc:spChg chg="mod">
          <ac:chgData name="Jodie Farokhi" userId="a3a2041c-7fda-49ed-a1c2-7855b6db9a52" providerId="ADAL" clId="{3149BD96-E8B9-52D7-A8A4-3C6047775A8E}" dt="2025-09-19T01:41:51.552" v="22" actId="20577"/>
          <ac:spMkLst>
            <pc:docMk/>
            <pc:sldMk cId="1629850320" sldId="275"/>
            <ac:spMk id="2" creationId="{A4C840D4-E9E8-C401-9E30-EC0C678F9028}"/>
          </ac:spMkLst>
        </pc:spChg>
      </pc:sldChg>
      <pc:sldChg chg="modSp mod">
        <pc:chgData name="Jodie Farokhi" userId="a3a2041c-7fda-49ed-a1c2-7855b6db9a52" providerId="ADAL" clId="{3149BD96-E8B9-52D7-A8A4-3C6047775A8E}" dt="2025-09-19T01:42:04.905" v="31" actId="20577"/>
        <pc:sldMkLst>
          <pc:docMk/>
          <pc:sldMk cId="3890428883" sldId="287"/>
        </pc:sldMkLst>
        <pc:spChg chg="mod">
          <ac:chgData name="Jodie Farokhi" userId="a3a2041c-7fda-49ed-a1c2-7855b6db9a52" providerId="ADAL" clId="{3149BD96-E8B9-52D7-A8A4-3C6047775A8E}" dt="2025-09-19T01:42:04.905" v="31" actId="20577"/>
          <ac:spMkLst>
            <pc:docMk/>
            <pc:sldMk cId="3890428883" sldId="287"/>
            <ac:spMk id="2" creationId="{67EB4FFF-45A5-8133-6C12-659B6F91A8B8}"/>
          </ac:spMkLst>
        </pc:spChg>
      </pc:sldChg>
      <pc:sldChg chg="modSp mod">
        <pc:chgData name="Jodie Farokhi" userId="a3a2041c-7fda-49ed-a1c2-7855b6db9a52" providerId="ADAL" clId="{3149BD96-E8B9-52D7-A8A4-3C6047775A8E}" dt="2025-09-19T01:42:24.347" v="46" actId="20577"/>
        <pc:sldMkLst>
          <pc:docMk/>
          <pc:sldMk cId="2700786512" sldId="307"/>
        </pc:sldMkLst>
        <pc:spChg chg="mod">
          <ac:chgData name="Jodie Farokhi" userId="a3a2041c-7fda-49ed-a1c2-7855b6db9a52" providerId="ADAL" clId="{3149BD96-E8B9-52D7-A8A4-3C6047775A8E}" dt="2025-09-19T01:42:24.347" v="46" actId="20577"/>
          <ac:spMkLst>
            <pc:docMk/>
            <pc:sldMk cId="2700786512" sldId="307"/>
            <ac:spMk id="2" creationId="{F9876647-EAEE-2204-8E25-07DF86CB7663}"/>
          </ac:spMkLst>
        </pc:spChg>
      </pc:sldChg>
      <pc:sldChg chg="addSp modSp mod">
        <pc:chgData name="Jodie Farokhi" userId="a3a2041c-7fda-49ed-a1c2-7855b6db9a52" providerId="ADAL" clId="{3149BD96-E8B9-52D7-A8A4-3C6047775A8E}" dt="2025-10-01T23:47:14.144" v="132" actId="767"/>
        <pc:sldMkLst>
          <pc:docMk/>
          <pc:sldMk cId="3553591832" sldId="308"/>
        </pc:sldMkLst>
        <pc:spChg chg="mod">
          <ac:chgData name="Jodie Farokhi" userId="a3a2041c-7fda-49ed-a1c2-7855b6db9a52" providerId="ADAL" clId="{3149BD96-E8B9-52D7-A8A4-3C6047775A8E}" dt="2025-10-01T23:47:12.759" v="131" actId="20577"/>
          <ac:spMkLst>
            <pc:docMk/>
            <pc:sldMk cId="3553591832" sldId="308"/>
            <ac:spMk id="2" creationId="{4B5A722D-7B59-0989-E5A5-0CCC423941C9}"/>
          </ac:spMkLst>
        </pc:spChg>
        <pc:spChg chg="add mod">
          <ac:chgData name="Jodie Farokhi" userId="a3a2041c-7fda-49ed-a1c2-7855b6db9a52" providerId="ADAL" clId="{3149BD96-E8B9-52D7-A8A4-3C6047775A8E}" dt="2025-10-01T23:47:14.144" v="132" actId="767"/>
          <ac:spMkLst>
            <pc:docMk/>
            <pc:sldMk cId="3553591832" sldId="308"/>
            <ac:spMk id="4" creationId="{ABEE23D3-48F5-2168-F251-47076099C775}"/>
          </ac:spMkLst>
        </pc:spChg>
      </pc:sldChg>
      <pc:sldChg chg="addSp delSp modSp mod">
        <pc:chgData name="Jodie Farokhi" userId="a3a2041c-7fda-49ed-a1c2-7855b6db9a52" providerId="ADAL" clId="{3149BD96-E8B9-52D7-A8A4-3C6047775A8E}" dt="2025-10-01T23:40:09.489" v="127"/>
        <pc:sldMkLst>
          <pc:docMk/>
          <pc:sldMk cId="2970236128" sldId="311"/>
        </pc:sldMkLst>
        <pc:spChg chg="add del mod">
          <ac:chgData name="Jodie Farokhi" userId="a3a2041c-7fda-49ed-a1c2-7855b6db9a52" providerId="ADAL" clId="{3149BD96-E8B9-52D7-A8A4-3C6047775A8E}" dt="2025-10-01T23:40:09.489" v="127"/>
          <ac:spMkLst>
            <pc:docMk/>
            <pc:sldMk cId="2970236128" sldId="311"/>
            <ac:spMk id="2" creationId="{26E0E8D7-C4E2-8AF3-D7F0-A9290F1933F4}"/>
          </ac:spMkLst>
        </pc:spChg>
        <pc:spChg chg="mod">
          <ac:chgData name="Jodie Farokhi" userId="a3a2041c-7fda-49ed-a1c2-7855b6db9a52" providerId="ADAL" clId="{3149BD96-E8B9-52D7-A8A4-3C6047775A8E}" dt="2025-10-01T23:40:06.240" v="125" actId="403"/>
          <ac:spMkLst>
            <pc:docMk/>
            <pc:sldMk cId="2970236128" sldId="311"/>
            <ac:spMk id="9" creationId="{61EE91D6-2BB7-98BE-660A-01AF915D5B52}"/>
          </ac:spMkLst>
        </pc:spChg>
      </pc:sldChg>
      <pc:sldChg chg="modSp mod">
        <pc:chgData name="Jodie Farokhi" userId="a3a2041c-7fda-49ed-a1c2-7855b6db9a52" providerId="ADAL" clId="{3149BD96-E8B9-52D7-A8A4-3C6047775A8E}" dt="2025-10-01T23:40:56.346" v="130" actId="20577"/>
        <pc:sldMkLst>
          <pc:docMk/>
          <pc:sldMk cId="1423573541" sldId="312"/>
        </pc:sldMkLst>
        <pc:spChg chg="mod">
          <ac:chgData name="Jodie Farokhi" userId="a3a2041c-7fda-49ed-a1c2-7855b6db9a52" providerId="ADAL" clId="{3149BD96-E8B9-52D7-A8A4-3C6047775A8E}" dt="2025-10-01T23:40:56.346" v="130" actId="20577"/>
          <ac:spMkLst>
            <pc:docMk/>
            <pc:sldMk cId="1423573541" sldId="312"/>
            <ac:spMk id="9" creationId="{1507AD02-736A-0A89-0546-84C93CF0A9C4}"/>
          </ac:spMkLst>
        </pc:spChg>
      </pc:sldChg>
      <pc:sldChg chg="modSp mod">
        <pc:chgData name="Jodie Farokhi" userId="a3a2041c-7fda-49ed-a1c2-7855b6db9a52" providerId="ADAL" clId="{3149BD96-E8B9-52D7-A8A4-3C6047775A8E}" dt="2025-09-19T01:42:11.747" v="38" actId="20577"/>
        <pc:sldMkLst>
          <pc:docMk/>
          <pc:sldMk cId="1739855322" sldId="321"/>
        </pc:sldMkLst>
        <pc:spChg chg="mod">
          <ac:chgData name="Jodie Farokhi" userId="a3a2041c-7fda-49ed-a1c2-7855b6db9a52" providerId="ADAL" clId="{3149BD96-E8B9-52D7-A8A4-3C6047775A8E}" dt="2025-09-19T01:42:11.747" v="38" actId="20577"/>
          <ac:spMkLst>
            <pc:docMk/>
            <pc:sldMk cId="1739855322" sldId="321"/>
            <ac:spMk id="2" creationId="{1A192B89-7944-6150-9E69-3687FB07EAE3}"/>
          </ac:spMkLst>
        </pc:spChg>
      </pc:sldChg>
    </pc:docChg>
  </pc:docChgLst>
  <pc:docChgLst>
    <pc:chgData name="Mary Wyatt" userId="e16d97b3-400d-4b61-8991-7a3a7cef6f78" providerId="ADAL" clId="{0CAB7EDB-49AC-4508-9604-B590FE706986}"/>
    <pc:docChg chg="modSld">
      <pc:chgData name="Mary Wyatt" userId="e16d97b3-400d-4b61-8991-7a3a7cef6f78" providerId="ADAL" clId="{0CAB7EDB-49AC-4508-9604-B590FE706986}" dt="2025-06-10T05:06:47.829" v="1" actId="13926"/>
      <pc:docMkLst>
        <pc:docMk/>
      </pc:docMkLst>
      <pc:sldChg chg="modSp mod">
        <pc:chgData name="Mary Wyatt" userId="e16d97b3-400d-4b61-8991-7a3a7cef6f78" providerId="ADAL" clId="{0CAB7EDB-49AC-4508-9604-B590FE706986}" dt="2025-06-10T05:04:59.623" v="0" actId="6549"/>
        <pc:sldMkLst>
          <pc:docMk/>
          <pc:sldMk cId="2244288485" sldId="260"/>
        </pc:sldMkLst>
      </pc:sldChg>
      <pc:sldChg chg="modSp mod">
        <pc:chgData name="Mary Wyatt" userId="e16d97b3-400d-4b61-8991-7a3a7cef6f78" providerId="ADAL" clId="{0CAB7EDB-49AC-4508-9604-B590FE706986}" dt="2025-06-10T05:06:47.829" v="1" actId="13926"/>
        <pc:sldMkLst>
          <pc:docMk/>
          <pc:sldMk cId="2914278620" sldId="317"/>
        </pc:sldMkLst>
      </pc:sldChg>
    </pc:docChg>
  </pc:docChgLst>
  <pc:docChgLst>
    <pc:chgData name="Jodie Farokhi" userId="S::jodiefarokhi@rtwmatters.org::a3a2041c-7fda-49ed-a1c2-7855b6db9a52" providerId="AD" clId="Web-{2ADD15ED-5464-0FC1-FA0D-8368B91E2A49}"/>
    <pc:docChg chg="modSld">
      <pc:chgData name="Jodie Farokhi" userId="S::jodiefarokhi@rtwmatters.org::a3a2041c-7fda-49ed-a1c2-7855b6db9a52" providerId="AD" clId="Web-{2ADD15ED-5464-0FC1-FA0D-8368B91E2A49}" dt="2025-06-13T02:04:12.988" v="2" actId="20577"/>
      <pc:docMkLst>
        <pc:docMk/>
      </pc:docMkLst>
      <pc:sldChg chg="modSp">
        <pc:chgData name="Jodie Farokhi" userId="S::jodiefarokhi@rtwmatters.org::a3a2041c-7fda-49ed-a1c2-7855b6db9a52" providerId="AD" clId="Web-{2ADD15ED-5464-0FC1-FA0D-8368B91E2A49}" dt="2025-06-13T02:04:12.988" v="2" actId="20577"/>
        <pc:sldMkLst>
          <pc:docMk/>
          <pc:sldMk cId="1629850320" sldId="275"/>
        </pc:sldMkLst>
      </pc:sldChg>
      <pc:sldChg chg="modSp">
        <pc:chgData name="Jodie Farokhi" userId="S::jodiefarokhi@rtwmatters.org::a3a2041c-7fda-49ed-a1c2-7855b6db9a52" providerId="AD" clId="Web-{2ADD15ED-5464-0FC1-FA0D-8368B91E2A49}" dt="2025-06-13T02:04:05.847" v="0" actId="20577"/>
        <pc:sldMkLst>
          <pc:docMk/>
          <pc:sldMk cId="2970236128" sldId="311"/>
        </pc:sldMkLst>
      </pc:sldChg>
    </pc:docChg>
  </pc:docChgLst>
  <pc:docChgLst>
    <pc:chgData name="Samantha Sellwood" userId="S::samanthasellwood@rtwmatters.org::3e2c0d2c-26a7-48a3-afbb-41c7ee6e70ee" providerId="AD" clId="Web-{E9F8F374-F979-5081-BE2D-F521645D8285}"/>
    <pc:docChg chg="mod modSld">
      <pc:chgData name="Samantha Sellwood" userId="S::samanthasellwood@rtwmatters.org::3e2c0d2c-26a7-48a3-afbb-41c7ee6e70ee" providerId="AD" clId="Web-{E9F8F374-F979-5081-BE2D-F521645D8285}" dt="2025-06-10T00:04:39.291" v="3" actId="20577"/>
      <pc:docMkLst>
        <pc:docMk/>
      </pc:docMkLst>
      <pc:sldChg chg="modSp">
        <pc:chgData name="Samantha Sellwood" userId="S::samanthasellwood@rtwmatters.org::3e2c0d2c-26a7-48a3-afbb-41c7ee6e70ee" providerId="AD" clId="Web-{E9F8F374-F979-5081-BE2D-F521645D8285}" dt="2025-06-10T00:04:39.291" v="3" actId="20577"/>
        <pc:sldMkLst>
          <pc:docMk/>
          <pc:sldMk cId="1739855322" sldId="321"/>
        </pc:sldMkLst>
      </pc:sldChg>
    </pc:docChg>
  </pc:docChgLst>
  <pc:docChgLst>
    <pc:chgData name="Jodie Farokhi" userId="a3a2041c-7fda-49ed-a1c2-7855b6db9a52" providerId="ADAL" clId="{2F9FB89C-6EFA-3546-93E9-155CA39CD360}"/>
    <pc:docChg chg="modSld">
      <pc:chgData name="Jodie Farokhi" userId="a3a2041c-7fda-49ed-a1c2-7855b6db9a52" providerId="ADAL" clId="{2F9FB89C-6EFA-3546-93E9-155CA39CD360}" dt="2025-06-16T00:37:42.702" v="25" actId="20577"/>
      <pc:docMkLst>
        <pc:docMk/>
      </pc:docMkLst>
      <pc:sldChg chg="modSp mod">
        <pc:chgData name="Jodie Farokhi" userId="a3a2041c-7fda-49ed-a1c2-7855b6db9a52" providerId="ADAL" clId="{2F9FB89C-6EFA-3546-93E9-155CA39CD360}" dt="2025-06-16T00:37:42.702" v="25" actId="20577"/>
        <pc:sldMkLst>
          <pc:docMk/>
          <pc:sldMk cId="1423573541" sldId="312"/>
        </pc:sldMkLst>
      </pc:sldChg>
    </pc:docChg>
  </pc:docChgLst>
  <pc:docChgLst>
    <pc:chgData name="Jodie Farokhi" userId="a3a2041c-7fda-49ed-a1c2-7855b6db9a52" providerId="ADAL" clId="{EFD0959E-7EDF-D64D-8397-D707B5624F04}"/>
    <pc:docChg chg="custSel modSld">
      <pc:chgData name="Jodie Farokhi" userId="a3a2041c-7fda-49ed-a1c2-7855b6db9a52" providerId="ADAL" clId="{EFD0959E-7EDF-D64D-8397-D707B5624F04}" dt="2025-06-06T03:37:00.415" v="750" actId="13926"/>
      <pc:docMkLst>
        <pc:docMk/>
      </pc:docMkLst>
      <pc:sldChg chg="modSp mod">
        <pc:chgData name="Jodie Farokhi" userId="a3a2041c-7fda-49ed-a1c2-7855b6db9a52" providerId="ADAL" clId="{EFD0959E-7EDF-D64D-8397-D707B5624F04}" dt="2025-06-06T03:29:21.814" v="358" actId="20577"/>
        <pc:sldMkLst>
          <pc:docMk/>
          <pc:sldMk cId="2244288485" sldId="260"/>
        </pc:sldMkLst>
      </pc:sldChg>
      <pc:sldChg chg="modSp mod">
        <pc:chgData name="Jodie Farokhi" userId="a3a2041c-7fda-49ed-a1c2-7855b6db9a52" providerId="ADAL" clId="{EFD0959E-7EDF-D64D-8397-D707B5624F04}" dt="2025-06-06T03:24:04.797" v="325" actId="20577"/>
        <pc:sldMkLst>
          <pc:docMk/>
          <pc:sldMk cId="1629850320" sldId="275"/>
        </pc:sldMkLst>
      </pc:sldChg>
      <pc:sldChg chg="modSp mod">
        <pc:chgData name="Jodie Farokhi" userId="a3a2041c-7fda-49ed-a1c2-7855b6db9a52" providerId="ADAL" clId="{EFD0959E-7EDF-D64D-8397-D707B5624F04}" dt="2025-06-06T03:29:54.901" v="359" actId="20577"/>
        <pc:sldMkLst>
          <pc:docMk/>
          <pc:sldMk cId="3093979453" sldId="277"/>
        </pc:sldMkLst>
      </pc:sldChg>
      <pc:sldChg chg="modSp mod">
        <pc:chgData name="Jodie Farokhi" userId="a3a2041c-7fda-49ed-a1c2-7855b6db9a52" providerId="ADAL" clId="{EFD0959E-7EDF-D64D-8397-D707B5624F04}" dt="2025-06-06T03:25:22.839" v="349" actId="20577"/>
        <pc:sldMkLst>
          <pc:docMk/>
          <pc:sldMk cId="3890428883" sldId="287"/>
        </pc:sldMkLst>
      </pc:sldChg>
      <pc:sldChg chg="modSp mod">
        <pc:chgData name="Jodie Farokhi" userId="a3a2041c-7fda-49ed-a1c2-7855b6db9a52" providerId="ADAL" clId="{EFD0959E-7EDF-D64D-8397-D707B5624F04}" dt="2025-06-06T03:37:00.415" v="750" actId="13926"/>
        <pc:sldMkLst>
          <pc:docMk/>
          <pc:sldMk cId="2700786512" sldId="307"/>
        </pc:sldMkLst>
      </pc:sldChg>
      <pc:sldChg chg="modSp mod">
        <pc:chgData name="Jodie Farokhi" userId="a3a2041c-7fda-49ed-a1c2-7855b6db9a52" providerId="ADAL" clId="{EFD0959E-7EDF-D64D-8397-D707B5624F04}" dt="2025-06-06T03:22:15.135" v="300" actId="20577"/>
        <pc:sldMkLst>
          <pc:docMk/>
          <pc:sldMk cId="2970236128" sldId="311"/>
        </pc:sldMkLst>
      </pc:sldChg>
      <pc:sldChg chg="modSp mod">
        <pc:chgData name="Jodie Farokhi" userId="a3a2041c-7fda-49ed-a1c2-7855b6db9a52" providerId="ADAL" clId="{EFD0959E-7EDF-D64D-8397-D707B5624F04}" dt="2025-06-06T03:23:12.070" v="308" actId="20577"/>
        <pc:sldMkLst>
          <pc:docMk/>
          <pc:sldMk cId="1423573541" sldId="312"/>
        </pc:sldMkLst>
      </pc:sldChg>
      <pc:sldChg chg="modSp mod">
        <pc:chgData name="Jodie Farokhi" userId="a3a2041c-7fda-49ed-a1c2-7855b6db9a52" providerId="ADAL" clId="{EFD0959E-7EDF-D64D-8397-D707B5624F04}" dt="2025-05-27T20:37:00.471" v="90" actId="20577"/>
        <pc:sldMkLst>
          <pc:docMk/>
          <pc:sldMk cId="108802869" sldId="318"/>
        </pc:sldMkLst>
      </pc:sldChg>
      <pc:sldChg chg="modSp mod">
        <pc:chgData name="Jodie Farokhi" userId="a3a2041c-7fda-49ed-a1c2-7855b6db9a52" providerId="ADAL" clId="{EFD0959E-7EDF-D64D-8397-D707B5624F04}" dt="2025-06-06T03:30:21.808" v="369" actId="20577"/>
        <pc:sldMkLst>
          <pc:docMk/>
          <pc:sldMk cId="380129289" sldId="319"/>
        </pc:sldMkLst>
      </pc:sldChg>
      <pc:sldChg chg="modSp mod">
        <pc:chgData name="Jodie Farokhi" userId="a3a2041c-7fda-49ed-a1c2-7855b6db9a52" providerId="ADAL" clId="{EFD0959E-7EDF-D64D-8397-D707B5624F04}" dt="2025-06-06T03:32:35.747" v="464" actId="13926"/>
        <pc:sldMkLst>
          <pc:docMk/>
          <pc:sldMk cId="1739855322" sldId="3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CAA3-F583-3B40-A3E3-E4BDE220B7C5}"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36CCC-943D-EF45-8D38-169A43129845}" type="slidenum">
              <a:rPr lang="en-US" smtClean="0"/>
              <a:t>‹#›</a:t>
            </a:fld>
            <a:endParaRPr lang="en-US"/>
          </a:p>
        </p:txBody>
      </p:sp>
    </p:spTree>
    <p:extLst>
      <p:ext uri="{BB962C8B-B14F-4D97-AF65-F5344CB8AC3E}">
        <p14:creationId xmlns:p14="http://schemas.microsoft.com/office/powerpoint/2010/main" val="305148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36CCC-943D-EF45-8D38-169A43129845}" type="slidenum">
              <a:rPr lang="en-US" smtClean="0"/>
              <a:t>27</a:t>
            </a:fld>
            <a:endParaRPr lang="en-US"/>
          </a:p>
        </p:txBody>
      </p:sp>
    </p:spTree>
    <p:extLst>
      <p:ext uri="{BB962C8B-B14F-4D97-AF65-F5344CB8AC3E}">
        <p14:creationId xmlns:p14="http://schemas.microsoft.com/office/powerpoint/2010/main" val="279315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00BE6-45ED-4766-22B4-983E06DBA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4F7B3-66B5-F905-62E7-F52A0DF8A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FC6AA-567F-CDD6-351F-AC10E9C9D6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5284B-2184-3324-2026-539443DEB499}"/>
              </a:ext>
            </a:extLst>
          </p:cNvPr>
          <p:cNvSpPr>
            <a:spLocks noGrp="1"/>
          </p:cNvSpPr>
          <p:nvPr>
            <p:ph type="sldNum" sz="quarter" idx="5"/>
          </p:nvPr>
        </p:nvSpPr>
        <p:spPr/>
        <p:txBody>
          <a:bodyPr/>
          <a:lstStyle/>
          <a:p>
            <a:fld id="{82136CCC-943D-EF45-8D38-169A43129845}" type="slidenum">
              <a:rPr lang="en-US" smtClean="0"/>
              <a:t>32</a:t>
            </a:fld>
            <a:endParaRPr lang="en-US"/>
          </a:p>
        </p:txBody>
      </p:sp>
    </p:spTree>
    <p:extLst>
      <p:ext uri="{BB962C8B-B14F-4D97-AF65-F5344CB8AC3E}">
        <p14:creationId xmlns:p14="http://schemas.microsoft.com/office/powerpoint/2010/main" val="246754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36CCC-943D-EF45-8D38-169A43129845}" type="slidenum">
              <a:rPr lang="en-US" smtClean="0"/>
              <a:t>35</a:t>
            </a:fld>
            <a:endParaRPr lang="en-US"/>
          </a:p>
        </p:txBody>
      </p:sp>
    </p:spTree>
    <p:extLst>
      <p:ext uri="{BB962C8B-B14F-4D97-AF65-F5344CB8AC3E}">
        <p14:creationId xmlns:p14="http://schemas.microsoft.com/office/powerpoint/2010/main" val="374130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0"/>
            <a:ext cx="12192000" cy="68580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Tree>
    <p:custDataLst>
      <p:tags r:id="rId1"/>
    </p:custDataLst>
    <p:extLst>
      <p:ext uri="{BB962C8B-B14F-4D97-AF65-F5344CB8AC3E}">
        <p14:creationId xmlns:p14="http://schemas.microsoft.com/office/powerpoint/2010/main" val="237732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5177558"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1" y="569914"/>
            <a:ext cx="5177558"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1" y="1261642"/>
            <a:ext cx="5177558"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3" name="Picture Placeholder 2">
            <a:extLst>
              <a:ext uri="{FF2B5EF4-FFF2-40B4-BE49-F238E27FC236}">
                <a16:creationId xmlns:a16="http://schemas.microsoft.com/office/drawing/2014/main" id="{0D67A58C-A0A7-78A6-B725-9017631E206A}"/>
              </a:ext>
            </a:extLst>
          </p:cNvPr>
          <p:cNvSpPr>
            <a:spLocks noGrp="1"/>
          </p:cNvSpPr>
          <p:nvPr>
            <p:ph type="pic" sz="quarter" idx="14" hasCustomPrompt="1"/>
          </p:nvPr>
        </p:nvSpPr>
        <p:spPr>
          <a:xfrm>
            <a:off x="6485024" y="114300"/>
            <a:ext cx="5706975" cy="67437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5" name="Rectangle 4">
            <a:extLst>
              <a:ext uri="{FF2B5EF4-FFF2-40B4-BE49-F238E27FC236}">
                <a16:creationId xmlns:a16="http://schemas.microsoft.com/office/drawing/2014/main" id="{8B7110CE-9FC5-CE28-0C40-996CB8AB5E4D}"/>
              </a:ext>
            </a:extLst>
          </p:cNvPr>
          <p:cNvSpPr/>
          <p:nvPr userDrawn="1"/>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Tree>
    <p:custDataLst>
      <p:tags r:id="rId1"/>
    </p:custDataLst>
    <p:extLst>
      <p:ext uri="{BB962C8B-B14F-4D97-AF65-F5344CB8AC3E}">
        <p14:creationId xmlns:p14="http://schemas.microsoft.com/office/powerpoint/2010/main" val="325433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Tree>
    <p:custDataLst>
      <p:tags r:id="rId1"/>
    </p:custDataLst>
    <p:extLst>
      <p:ext uri="{BB962C8B-B14F-4D97-AF65-F5344CB8AC3E}">
        <p14:creationId xmlns:p14="http://schemas.microsoft.com/office/powerpoint/2010/main" val="188277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3629026" y="0"/>
            <a:ext cx="856297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4177577" y="4356036"/>
            <a:ext cx="7623898" cy="1696059"/>
          </a:xfrm>
          <a:prstGeom prst="rect">
            <a:avLst/>
          </a:prstGeom>
        </p:spPr>
        <p:txBody>
          <a:bodyPr/>
          <a:lstStyle>
            <a:lvl1pPr>
              <a:lnSpc>
                <a:spcPct val="100000"/>
              </a:lnSpc>
              <a:defRPr sz="4800" b="0">
                <a:solidFill>
                  <a:schemeClr val="bg1"/>
                </a:solidFill>
              </a:defRPr>
            </a:lvl1pPr>
          </a:lstStyle>
          <a:p>
            <a:r>
              <a:rPr lang="en-US"/>
              <a:t>Your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4177577" y="6052095"/>
            <a:ext cx="7623898" cy="411579"/>
          </a:xfrm>
          <a:prstGeom prst="rect">
            <a:avLst/>
          </a:prstGeom>
        </p:spPr>
        <p:txBody>
          <a:bodyPr wrap="square"/>
          <a:lstStyle>
            <a:lvl1pPr marL="0" indent="0">
              <a:lnSpc>
                <a:spcPct val="100000"/>
              </a:lnSpc>
              <a:buNone/>
              <a:defRPr sz="1800" b="1">
                <a:solidFill>
                  <a:schemeClr val="bg1"/>
                </a:solidFill>
              </a:defRPr>
            </a:lvl1pPr>
          </a:lstStyle>
          <a:p>
            <a:pPr lvl="0"/>
            <a:r>
              <a:rPr lang="en-US"/>
              <a:t>Subtitle here</a:t>
            </a:r>
          </a:p>
        </p:txBody>
      </p:sp>
      <p:pic>
        <p:nvPicPr>
          <p:cNvPr id="12" name="Picture 11">
            <a:extLst>
              <a:ext uri="{FF2B5EF4-FFF2-40B4-BE49-F238E27FC236}">
                <a16:creationId xmlns:a16="http://schemas.microsoft.com/office/drawing/2014/main" id="{D69D9F2C-895A-1428-1344-FCF5B249B4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303" y="2501963"/>
            <a:ext cx="3251117" cy="1854073"/>
          </a:xfrm>
          <a:prstGeom prst="rect">
            <a:avLst/>
          </a:prstGeom>
        </p:spPr>
      </p:pic>
      <p:sp>
        <p:nvSpPr>
          <p:cNvPr id="4" name="Picture Placeholder 3">
            <a:extLst>
              <a:ext uri="{FF2B5EF4-FFF2-40B4-BE49-F238E27FC236}">
                <a16:creationId xmlns:a16="http://schemas.microsoft.com/office/drawing/2014/main" id="{0A51D7ED-16B7-03D5-CCAB-AA82E54330CC}"/>
              </a:ext>
            </a:extLst>
          </p:cNvPr>
          <p:cNvSpPr>
            <a:spLocks noGrp="1"/>
          </p:cNvSpPr>
          <p:nvPr>
            <p:ph type="pic" sz="quarter" idx="11" hasCustomPrompt="1"/>
          </p:nvPr>
        </p:nvSpPr>
        <p:spPr>
          <a:xfrm>
            <a:off x="4941526" y="556251"/>
            <a:ext cx="6096000" cy="3517337"/>
          </a:xfrm>
          <a:prstGeom prst="rect">
            <a:avLst/>
          </a:prstGeom>
        </p:spPr>
        <p:txBody>
          <a:bodyPr/>
          <a:lstStyle>
            <a:lvl1pPr marL="0" indent="0">
              <a:buNone/>
              <a:defRPr>
                <a:solidFill>
                  <a:schemeClr val="bg1"/>
                </a:solidFill>
              </a:defRPr>
            </a:lvl1pPr>
          </a:lstStyle>
          <a:p>
            <a:r>
              <a:rPr lang="en-AU"/>
              <a:t>Insert Image</a:t>
            </a:r>
          </a:p>
        </p:txBody>
      </p:sp>
    </p:spTree>
    <p:custDataLst>
      <p:tags r:id="rId1"/>
    </p:custDataLst>
    <p:extLst>
      <p:ext uri="{BB962C8B-B14F-4D97-AF65-F5344CB8AC3E}">
        <p14:creationId xmlns:p14="http://schemas.microsoft.com/office/powerpoint/2010/main" val="157393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0" y="-1"/>
            <a:ext cx="12191999" cy="609282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49" y="2198382"/>
            <a:ext cx="10564391" cy="1696059"/>
          </a:xfrm>
          <a:prstGeom prst="rect">
            <a:avLst/>
          </a:prstGeom>
        </p:spPr>
        <p:txBody>
          <a:bodyPr/>
          <a:lstStyle>
            <a:lvl1pPr>
              <a:lnSpc>
                <a:spcPct val="100000"/>
              </a:lnSpc>
              <a:defRPr sz="4800" b="0">
                <a:solidFill>
                  <a:schemeClr val="bg1"/>
                </a:solidFill>
              </a:defRPr>
            </a:lvl1pPr>
          </a:lstStyle>
          <a:p>
            <a:r>
              <a:rPr lang="en-US"/>
              <a:t>Section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49" y="3894441"/>
            <a:ext cx="10564391" cy="411579"/>
          </a:xfrm>
          <a:prstGeom prst="rect">
            <a:avLst/>
          </a:prstGeom>
        </p:spPr>
        <p:txBody>
          <a:bodyPr wrap="square"/>
          <a:lstStyle>
            <a:lvl1pPr marL="0" indent="0">
              <a:lnSpc>
                <a:spcPct val="100000"/>
              </a:lnSpc>
              <a:buNone/>
              <a:defRPr sz="1800" b="1">
                <a:solidFill>
                  <a:schemeClr val="bg1"/>
                </a:solidFill>
              </a:defRPr>
            </a:lvl1pPr>
          </a:lstStyle>
          <a:p>
            <a:pPr lvl="0"/>
            <a:r>
              <a:rPr lang="en-US"/>
              <a:t>Subtitle here</a:t>
            </a:r>
          </a:p>
        </p:txBody>
      </p:sp>
    </p:spTree>
    <p:custDataLst>
      <p:tags r:id="rId1"/>
    </p:custDataLst>
    <p:extLst>
      <p:ext uri="{BB962C8B-B14F-4D97-AF65-F5344CB8AC3E}">
        <p14:creationId xmlns:p14="http://schemas.microsoft.com/office/powerpoint/2010/main" val="419579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873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1"/>
                </a:solidFill>
              </a:defRPr>
            </a:lvl1pPr>
          </a:lstStyle>
          <a:p>
            <a:pPr lvl="0"/>
            <a:r>
              <a:rPr lang="en-US"/>
              <a:t>Subtitle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405339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380932"/>
            <a:ext cx="10664825" cy="4711894"/>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371279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 Media">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0" y="1901825"/>
            <a:ext cx="1066482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SzPct val="70000"/>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1136650"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400" kern="1200" dirty="0" smtClean="0">
                <a:solidFill>
                  <a:schemeClr val="tx1">
                    <a:lumMod val="75000"/>
                    <a:lumOff val="25000"/>
                  </a:schemeClr>
                </a:solidFill>
                <a:latin typeface="+mn-lt"/>
                <a:ea typeface="+mn-ea"/>
                <a:cs typeface="+mn-cs"/>
              </a:defRPr>
            </a:lvl3pPr>
            <a:lvl4pPr marL="1079500" indent="-363538" algn="l" defTabSz="914400" rtl="0" eaLnBrk="1" latinLnBrk="0" hangingPunct="1">
              <a:lnSpc>
                <a:spcPct val="130000"/>
              </a:lnSpc>
              <a:spcBef>
                <a:spcPts val="500"/>
              </a:spcBef>
              <a:buClr>
                <a:schemeClr val="accent1"/>
              </a:buClr>
              <a:buFont typeface="Arial" panose="020B0604020202020204" pitchFamily="34" charset="0"/>
              <a:buChar char="•"/>
              <a:defRPr lang="en-US" sz="19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18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a:p>
            <a:pPr lvl="0"/>
            <a:endParaRPr lang="en-US"/>
          </a:p>
        </p:txBody>
      </p:sp>
    </p:spTree>
    <p:custDataLst>
      <p:tags r:id="rId1"/>
    </p:custDataLst>
    <p:extLst>
      <p:ext uri="{BB962C8B-B14F-4D97-AF65-F5344CB8AC3E}">
        <p14:creationId xmlns:p14="http://schemas.microsoft.com/office/powerpoint/2010/main" val="332307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8" name="Text Placeholder 10">
            <a:extLst>
              <a:ext uri="{FF2B5EF4-FFF2-40B4-BE49-F238E27FC236}">
                <a16:creationId xmlns:a16="http://schemas.microsoft.com/office/drawing/2014/main" id="{18D5B310-EEA3-E9DE-9159-FD5907DE28A5}"/>
              </a:ext>
            </a:extLst>
          </p:cNvPr>
          <p:cNvSpPr>
            <a:spLocks noGrp="1"/>
          </p:cNvSpPr>
          <p:nvPr>
            <p:ph type="body" sz="quarter" idx="13"/>
          </p:nvPr>
        </p:nvSpPr>
        <p:spPr>
          <a:xfrm>
            <a:off x="755650"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0">
            <a:extLst>
              <a:ext uri="{FF2B5EF4-FFF2-40B4-BE49-F238E27FC236}">
                <a16:creationId xmlns:a16="http://schemas.microsoft.com/office/drawing/2014/main" id="{B314E24E-056A-0796-5FE3-56D2A25B98B3}"/>
              </a:ext>
            </a:extLst>
          </p:cNvPr>
          <p:cNvSpPr>
            <a:spLocks noGrp="1"/>
          </p:cNvSpPr>
          <p:nvPr>
            <p:ph type="body" sz="quarter" idx="14"/>
          </p:nvPr>
        </p:nvSpPr>
        <p:spPr>
          <a:xfrm>
            <a:off x="6326043"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1173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 - No Sub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a:t>Your 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455576"/>
            <a:ext cx="5094430" cy="4637249"/>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455576"/>
            <a:ext cx="5094430" cy="4637249"/>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Tree>
    <p:custDataLst>
      <p:tags r:id="rId1"/>
    </p:custDataLst>
    <p:extLst>
      <p:ext uri="{BB962C8B-B14F-4D97-AF65-F5344CB8AC3E}">
        <p14:creationId xmlns:p14="http://schemas.microsoft.com/office/powerpoint/2010/main" val="363930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 - Two Subtitle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49" y="1490246"/>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a:t>Subtitle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
        <p:nvSpPr>
          <p:cNvPr id="2" name="Text Placeholder 8">
            <a:extLst>
              <a:ext uri="{FF2B5EF4-FFF2-40B4-BE49-F238E27FC236}">
                <a16:creationId xmlns:a16="http://schemas.microsoft.com/office/drawing/2014/main" id="{4F81797E-9749-491C-4876-D026B450659D}"/>
              </a:ext>
            </a:extLst>
          </p:cNvPr>
          <p:cNvSpPr>
            <a:spLocks noGrp="1"/>
          </p:cNvSpPr>
          <p:nvPr>
            <p:ph type="body" sz="quarter" idx="17" hasCustomPrompt="1"/>
          </p:nvPr>
        </p:nvSpPr>
        <p:spPr>
          <a:xfrm>
            <a:off x="6341919" y="1478550"/>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a:t>Subtitle here</a:t>
            </a:r>
          </a:p>
        </p:txBody>
      </p:sp>
    </p:spTree>
    <p:custDataLst>
      <p:tags r:id="rId1"/>
    </p:custDataLst>
    <p:extLst>
      <p:ext uri="{BB962C8B-B14F-4D97-AF65-F5344CB8AC3E}">
        <p14:creationId xmlns:p14="http://schemas.microsoft.com/office/powerpoint/2010/main" val="37360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11" name="Content Placeholder 5">
            <a:extLst>
              <a:ext uri="{FF2B5EF4-FFF2-40B4-BE49-F238E27FC236}">
                <a16:creationId xmlns:a16="http://schemas.microsoft.com/office/drawing/2014/main" id="{58DB38C0-9F30-64B2-EE5C-8E7ECAE64964}"/>
              </a:ext>
            </a:extLst>
          </p:cNvPr>
          <p:cNvSpPr>
            <a:spLocks noGrp="1"/>
          </p:cNvSpPr>
          <p:nvPr>
            <p:ph sz="quarter" idx="17"/>
          </p:nvPr>
        </p:nvSpPr>
        <p:spPr>
          <a:xfrm>
            <a:off x="755651"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489075"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136650"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14" name="Content Placeholder 5">
            <a:extLst>
              <a:ext uri="{FF2B5EF4-FFF2-40B4-BE49-F238E27FC236}">
                <a16:creationId xmlns:a16="http://schemas.microsoft.com/office/drawing/2014/main" id="{21FE0B38-8D2D-3A7B-C232-B93732A27BCE}"/>
              </a:ext>
            </a:extLst>
          </p:cNvPr>
          <p:cNvSpPr>
            <a:spLocks noGrp="1"/>
          </p:cNvSpPr>
          <p:nvPr>
            <p:ph sz="quarter" idx="18"/>
          </p:nvPr>
        </p:nvSpPr>
        <p:spPr>
          <a:xfrm>
            <a:off x="4439659"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15" name="Content Placeholder 5">
            <a:extLst>
              <a:ext uri="{FF2B5EF4-FFF2-40B4-BE49-F238E27FC236}">
                <a16:creationId xmlns:a16="http://schemas.microsoft.com/office/drawing/2014/main" id="{C82A1BE8-0D0A-9186-30B4-312EE3728103}"/>
              </a:ext>
            </a:extLst>
          </p:cNvPr>
          <p:cNvSpPr>
            <a:spLocks noGrp="1"/>
          </p:cNvSpPr>
          <p:nvPr>
            <p:ph sz="quarter" idx="19"/>
          </p:nvPr>
        </p:nvSpPr>
        <p:spPr>
          <a:xfrm>
            <a:off x="8123667"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Tree>
    <p:custDataLst>
      <p:tags r:id="rId1"/>
    </p:custDataLst>
    <p:extLst>
      <p:ext uri="{BB962C8B-B14F-4D97-AF65-F5344CB8AC3E}">
        <p14:creationId xmlns:p14="http://schemas.microsoft.com/office/powerpoint/2010/main" val="211081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E3CF4AA-D465-F9F6-97B5-9A885A29A271}"/>
              </a:ext>
            </a:extLst>
          </p:cNvPr>
          <p:cNvSpPr/>
          <p:nvPr userDrawn="1"/>
        </p:nvSpPr>
        <p:spPr>
          <a:xfrm>
            <a:off x="11613455" y="6380778"/>
            <a:ext cx="340360" cy="3403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9" name="TextBox 8">
            <a:extLst>
              <a:ext uri="{FF2B5EF4-FFF2-40B4-BE49-F238E27FC236}">
                <a16:creationId xmlns:a16="http://schemas.microsoft.com/office/drawing/2014/main" id="{6E570393-D7A9-4C1C-846C-F7817C940F02}"/>
              </a:ext>
            </a:extLst>
          </p:cNvPr>
          <p:cNvSpPr txBox="1"/>
          <p:nvPr/>
        </p:nvSpPr>
        <p:spPr>
          <a:xfrm>
            <a:off x="11594320" y="6420153"/>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a:solidFill>
                <a:schemeClr val="bg1"/>
              </a:solidFill>
              <a:latin typeface="+mj-lt"/>
              <a:ea typeface="+mn-ea"/>
              <a:cs typeface="+mn-cs"/>
            </a:endParaRPr>
          </a:p>
        </p:txBody>
      </p:sp>
      <p:pic>
        <p:nvPicPr>
          <p:cNvPr id="3" name="Picture 2">
            <a:extLst>
              <a:ext uri="{FF2B5EF4-FFF2-40B4-BE49-F238E27FC236}">
                <a16:creationId xmlns:a16="http://schemas.microsoft.com/office/drawing/2014/main" id="{2F863323-168E-42A6-3D55-834F2154F76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6217" y="6380778"/>
            <a:ext cx="1138955" cy="276999"/>
          </a:xfrm>
          <a:prstGeom prst="rect">
            <a:avLst/>
          </a:prstGeom>
        </p:spPr>
      </p:pic>
      <p:sp>
        <p:nvSpPr>
          <p:cNvPr id="6" name="Rectangle 5">
            <a:extLst>
              <a:ext uri="{FF2B5EF4-FFF2-40B4-BE49-F238E27FC236}">
                <a16:creationId xmlns:a16="http://schemas.microsoft.com/office/drawing/2014/main" id="{FC03FBCB-18F3-C9E7-BC6E-3FFBF497493F}"/>
              </a:ext>
            </a:extLst>
          </p:cNvPr>
          <p:cNvSpPr/>
          <p:nvPr userDrawn="1"/>
        </p:nvSpPr>
        <p:spPr>
          <a:xfrm>
            <a:off x="0" y="0"/>
            <a:ext cx="12192000" cy="1246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pic>
        <p:nvPicPr>
          <p:cNvPr id="4" name="Picture 3" descr="A qr code with a blue logo&#10;&#10;Description automatically generated">
            <a:extLst>
              <a:ext uri="{FF2B5EF4-FFF2-40B4-BE49-F238E27FC236}">
                <a16:creationId xmlns:a16="http://schemas.microsoft.com/office/drawing/2014/main" id="{2140444D-E90D-92E3-FAC1-D5C2CE99F1B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2473" y="6216650"/>
            <a:ext cx="541020" cy="541020"/>
          </a:xfrm>
          <a:prstGeom prst="rect">
            <a:avLst/>
          </a:prstGeom>
        </p:spPr>
      </p:pic>
    </p:spTree>
    <p:custDataLst>
      <p:tags r:id="rId15"/>
    </p:custDataLst>
    <p:extLst>
      <p:ext uri="{BB962C8B-B14F-4D97-AF65-F5344CB8AC3E}">
        <p14:creationId xmlns:p14="http://schemas.microsoft.com/office/powerpoint/2010/main" val="109208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77" r:id="rId5"/>
    <p:sldLayoutId id="2147483676" r:id="rId6"/>
    <p:sldLayoutId id="2147483682" r:id="rId7"/>
    <p:sldLayoutId id="2147483684" r:id="rId8"/>
    <p:sldLayoutId id="2147483683" r:id="rId9"/>
    <p:sldLayoutId id="2147483678" r:id="rId10"/>
    <p:sldLayoutId id="2147483681"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60">
          <p15:clr>
            <a:srgbClr val="F26B43"/>
          </p15:clr>
        </p15:guide>
        <p15:guide id="3" pos="476">
          <p15:clr>
            <a:srgbClr val="F26B43"/>
          </p15:clr>
        </p15:guide>
        <p15:guide id="4" orient="horz" pos="480">
          <p15:clr>
            <a:srgbClr val="A4A3A4"/>
          </p15:clr>
        </p15:guide>
        <p15:guide id="5" orient="horz" pos="3838">
          <p15:clr>
            <a:srgbClr val="A4A3A4"/>
          </p15:clr>
        </p15:guide>
        <p15:guide id="6" orient="horz" pos="359">
          <p15:clr>
            <a:srgbClr val="F26B43"/>
          </p15:clr>
        </p15:guide>
        <p15:guide id="7" pos="7194">
          <p15:clr>
            <a:srgbClr val="F26B43"/>
          </p15:clr>
        </p15:guide>
        <p15:guide id="8" pos="612" userDrawn="1">
          <p15:clr>
            <a:srgbClr val="F26B43"/>
          </p15:clr>
        </p15:guide>
        <p15:guide id="9" pos="70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hyperlink" Target="http://www.safeworkaustralia.gov.au/" TargetMode="Externa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itpaystocare.org/resources-for-employers" TargetMode="Externa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www.itpaystocare.org/contact-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itpaystocare.org/resources-for-employers" TargetMode="External"/><Relationship Id="rId2" Type="http://schemas.openxmlformats.org/officeDocument/2006/relationships/slideLayout" Target="../slideLayouts/slideLayout5.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C0162-94F7-8301-A382-B15E92991707}"/>
              </a:ext>
            </a:extLst>
          </p:cNvPr>
          <p:cNvSpPr>
            <a:spLocks noGrp="1"/>
          </p:cNvSpPr>
          <p:nvPr>
            <p:ph type="title"/>
          </p:nvPr>
        </p:nvSpPr>
        <p:spPr>
          <a:xfrm>
            <a:off x="3840693" y="3429000"/>
            <a:ext cx="7623898" cy="1696059"/>
          </a:xfrm>
        </p:spPr>
        <p:txBody>
          <a:bodyPr/>
          <a:lstStyle/>
          <a:p>
            <a:r>
              <a:rPr lang="en-ID" dirty="0"/>
              <a:t>Psychological injury management – retail and fast food</a:t>
            </a:r>
          </a:p>
        </p:txBody>
      </p:sp>
      <p:sp>
        <p:nvSpPr>
          <p:cNvPr id="5" name="Text Placeholder 4">
            <a:extLst>
              <a:ext uri="{FF2B5EF4-FFF2-40B4-BE49-F238E27FC236}">
                <a16:creationId xmlns:a16="http://schemas.microsoft.com/office/drawing/2014/main" id="{0E8C2454-41A2-9D5C-C033-88B3ADBE144D}"/>
              </a:ext>
            </a:extLst>
          </p:cNvPr>
          <p:cNvSpPr>
            <a:spLocks noGrp="1"/>
          </p:cNvSpPr>
          <p:nvPr>
            <p:ph type="body" sz="quarter" idx="10"/>
          </p:nvPr>
        </p:nvSpPr>
        <p:spPr/>
        <p:txBody>
          <a:bodyPr/>
          <a:lstStyle/>
          <a:p>
            <a:r>
              <a:rPr lang="en-ID"/>
              <a:t>A case-study based learning module for individuals or groups</a:t>
            </a:r>
          </a:p>
        </p:txBody>
      </p:sp>
    </p:spTree>
    <p:custDataLst>
      <p:tags r:id="rId1"/>
    </p:custDataLst>
    <p:extLst>
      <p:ext uri="{BB962C8B-B14F-4D97-AF65-F5344CB8AC3E}">
        <p14:creationId xmlns:p14="http://schemas.microsoft.com/office/powerpoint/2010/main" val="8441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57D1-4462-24F0-3E53-75220D23B2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6AE5CF-6E50-07E8-CA55-DD7139FDAD98}"/>
              </a:ext>
            </a:extLst>
          </p:cNvPr>
          <p:cNvSpPr>
            <a:spLocks noGrp="1"/>
          </p:cNvSpPr>
          <p:nvPr>
            <p:ph type="title"/>
          </p:nvPr>
        </p:nvSpPr>
        <p:spPr/>
        <p:txBody>
          <a:bodyPr/>
          <a:lstStyle/>
          <a:p>
            <a:r>
              <a:rPr lang="en-ID" dirty="0"/>
              <a:t>Case Introduction: Meet Ali</a:t>
            </a:r>
          </a:p>
        </p:txBody>
      </p:sp>
      <p:sp>
        <p:nvSpPr>
          <p:cNvPr id="9" name="Content Placeholder 8">
            <a:extLst>
              <a:ext uri="{FF2B5EF4-FFF2-40B4-BE49-F238E27FC236}">
                <a16:creationId xmlns:a16="http://schemas.microsoft.com/office/drawing/2014/main" id="{62F3A86B-0523-A0CA-8B26-45DC7F637BA4}"/>
              </a:ext>
            </a:extLst>
          </p:cNvPr>
          <p:cNvSpPr>
            <a:spLocks noGrp="1"/>
          </p:cNvSpPr>
          <p:nvPr>
            <p:ph sz="quarter" idx="13"/>
          </p:nvPr>
        </p:nvSpPr>
        <p:spPr/>
        <p:txBody>
          <a:bodyPr/>
          <a:lstStyle/>
          <a:p>
            <a:pPr marL="0" indent="0">
              <a:buNone/>
            </a:pPr>
            <a:r>
              <a:rPr lang="en-ID" dirty="0"/>
              <a:t>Ali is a 31 year old checkout operator at a busy Sydney supermarket.</a:t>
            </a:r>
          </a:p>
          <a:p>
            <a:pPr marL="0" indent="0">
              <a:buNone/>
            </a:pPr>
            <a:r>
              <a:rPr lang="en-AU" dirty="0"/>
              <a:t>He has worked at the store for five years and generally enjoys connecting with regular customers. Recently, however, he has been experiencing increasing anxiety and sleep disturbances related to escalating incidents of customer aggression, particularly during peak shopping periods when the store is understaffed.</a:t>
            </a:r>
          </a:p>
          <a:p>
            <a:pPr marL="0" indent="0">
              <a:buNone/>
            </a:pPr>
            <a:endParaRPr lang="en-ID" dirty="0"/>
          </a:p>
          <a:p>
            <a:pPr marL="0" indent="0">
              <a:buNone/>
            </a:pPr>
            <a:r>
              <a:rPr lang="en-ID" i="1" dirty="0"/>
              <a:t>Reflection:	Con</a:t>
            </a:r>
            <a:r>
              <a:rPr lang="en-AU" i="1" dirty="0"/>
              <a:t>sider how common this scenario might be in your workplace. </a:t>
            </a:r>
            <a:endParaRPr lang="en-ID" i="1" dirty="0"/>
          </a:p>
        </p:txBody>
      </p:sp>
    </p:spTree>
    <p:custDataLst>
      <p:tags r:id="rId1"/>
    </p:custDataLst>
    <p:extLst>
      <p:ext uri="{BB962C8B-B14F-4D97-AF65-F5344CB8AC3E}">
        <p14:creationId xmlns:p14="http://schemas.microsoft.com/office/powerpoint/2010/main" val="123046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B5F5-A8DA-3D48-BE73-BB0BE3F3BD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535768-1D4F-4CE3-EDB1-128002BAD78B}"/>
              </a:ext>
            </a:extLst>
          </p:cNvPr>
          <p:cNvSpPr>
            <a:spLocks noGrp="1"/>
          </p:cNvSpPr>
          <p:nvPr>
            <p:ph type="title"/>
          </p:nvPr>
        </p:nvSpPr>
        <p:spPr/>
        <p:txBody>
          <a:bodyPr/>
          <a:lstStyle/>
          <a:p>
            <a:r>
              <a:rPr lang="en-ID" dirty="0"/>
              <a:t>Introducing psychosocial hazards</a:t>
            </a:r>
          </a:p>
        </p:txBody>
      </p:sp>
      <p:sp>
        <p:nvSpPr>
          <p:cNvPr id="9" name="Content Placeholder 8">
            <a:extLst>
              <a:ext uri="{FF2B5EF4-FFF2-40B4-BE49-F238E27FC236}">
                <a16:creationId xmlns:a16="http://schemas.microsoft.com/office/drawing/2014/main" id="{5EC68DA0-8DE6-7BB4-7ADD-952E09C8E43E}"/>
              </a:ext>
            </a:extLst>
          </p:cNvPr>
          <p:cNvSpPr>
            <a:spLocks noGrp="1"/>
          </p:cNvSpPr>
          <p:nvPr>
            <p:ph sz="quarter" idx="13"/>
          </p:nvPr>
        </p:nvSpPr>
        <p:spPr>
          <a:xfrm>
            <a:off x="755650" y="1564640"/>
            <a:ext cx="10664825" cy="4528185"/>
          </a:xfrm>
        </p:spPr>
        <p:txBody>
          <a:bodyPr/>
          <a:lstStyle/>
          <a:p>
            <a:pPr marL="0" indent="0">
              <a:buNone/>
            </a:pPr>
            <a:r>
              <a:rPr lang="en-AU" dirty="0"/>
              <a:t>Psychosocial hazards are anything that can cause stress at work, and potentially lead to psychological or physical harm. Examples include:</a:t>
            </a:r>
          </a:p>
          <a:p>
            <a:pPr>
              <a:buFont typeface="Arial" panose="020B0604020202020204" pitchFamily="34" charset="0"/>
              <a:buChar char="•"/>
            </a:pPr>
            <a:r>
              <a:rPr lang="en-AU" dirty="0"/>
              <a:t>Poor support</a:t>
            </a:r>
          </a:p>
          <a:p>
            <a:pPr>
              <a:buFont typeface="Arial" panose="020B0604020202020204" pitchFamily="34" charset="0"/>
              <a:buChar char="•"/>
            </a:pPr>
            <a:r>
              <a:rPr lang="en-AU" dirty="0"/>
              <a:t>Job demands</a:t>
            </a:r>
          </a:p>
          <a:p>
            <a:pPr>
              <a:buFont typeface="Arial" panose="020B0604020202020204" pitchFamily="34" charset="0"/>
              <a:buChar char="•"/>
            </a:pPr>
            <a:r>
              <a:rPr lang="en-AU" dirty="0"/>
              <a:t>Low job control</a:t>
            </a:r>
          </a:p>
          <a:p>
            <a:pPr>
              <a:buFont typeface="Arial" panose="020B0604020202020204" pitchFamily="34" charset="0"/>
              <a:buChar char="•"/>
            </a:pPr>
            <a:r>
              <a:rPr lang="en-AU" dirty="0"/>
              <a:t>Violence and aggression</a:t>
            </a:r>
          </a:p>
          <a:p>
            <a:pPr>
              <a:buFont typeface="Arial" panose="020B0604020202020204" pitchFamily="34" charset="0"/>
              <a:buChar char="•"/>
            </a:pPr>
            <a:r>
              <a:rPr lang="en-AU" dirty="0"/>
              <a:t>Bullying</a:t>
            </a:r>
          </a:p>
          <a:p>
            <a:pPr marL="0" indent="0">
              <a:buNone/>
            </a:pPr>
            <a:r>
              <a:rPr lang="en-AU" dirty="0"/>
              <a:t>Find out more at </a:t>
            </a:r>
            <a:r>
              <a:rPr lang="en-AU" dirty="0">
                <a:hlinkClick r:id="rId3"/>
              </a:rPr>
              <a:t>www.safeworkaustralia.gov.au</a:t>
            </a:r>
            <a:r>
              <a:rPr lang="en-AU" dirty="0"/>
              <a:t>. </a:t>
            </a:r>
          </a:p>
          <a:p>
            <a:pPr marL="0" indent="0">
              <a:buNone/>
            </a:pPr>
            <a:endParaRPr lang="en-ID" dirty="0"/>
          </a:p>
        </p:txBody>
      </p:sp>
    </p:spTree>
    <p:custDataLst>
      <p:tags r:id="rId1"/>
    </p:custDataLst>
    <p:extLst>
      <p:ext uri="{BB962C8B-B14F-4D97-AF65-F5344CB8AC3E}">
        <p14:creationId xmlns:p14="http://schemas.microsoft.com/office/powerpoint/2010/main" val="291427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02B3-07F4-9352-0BB9-65716D1064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8B9522-4270-7C31-2BD9-57D3814ACB9A}"/>
              </a:ext>
            </a:extLst>
          </p:cNvPr>
          <p:cNvSpPr>
            <a:spLocks noGrp="1"/>
          </p:cNvSpPr>
          <p:nvPr>
            <p:ph type="title"/>
          </p:nvPr>
        </p:nvSpPr>
        <p:spPr/>
        <p:txBody>
          <a:bodyPr/>
          <a:lstStyle/>
          <a:p>
            <a:r>
              <a:rPr lang="en-ID" dirty="0"/>
              <a:t>Initial Situation</a:t>
            </a:r>
          </a:p>
        </p:txBody>
      </p:sp>
      <p:sp>
        <p:nvSpPr>
          <p:cNvPr id="9" name="Content Placeholder 8">
            <a:extLst>
              <a:ext uri="{FF2B5EF4-FFF2-40B4-BE49-F238E27FC236}">
                <a16:creationId xmlns:a16="http://schemas.microsoft.com/office/drawing/2014/main" id="{852CAAC2-42A2-9FE0-C031-0F4B868A63EF}"/>
              </a:ext>
            </a:extLst>
          </p:cNvPr>
          <p:cNvSpPr>
            <a:spLocks noGrp="1"/>
          </p:cNvSpPr>
          <p:nvPr>
            <p:ph sz="quarter" idx="13"/>
          </p:nvPr>
        </p:nvSpPr>
        <p:spPr>
          <a:xfrm>
            <a:off x="755650" y="1519311"/>
            <a:ext cx="10664825" cy="4573514"/>
          </a:xfrm>
        </p:spPr>
        <p:txBody>
          <a:bodyPr/>
          <a:lstStyle/>
          <a:p>
            <a:pPr marL="0" indent="0">
              <a:buNone/>
            </a:pPr>
            <a:r>
              <a:rPr lang="en-AU" dirty="0"/>
              <a:t>After months of escalating customer aggression, understaffing issues, and increasing anxiety, Ali reported to his team leader that he was struggling with severe stress and sleep disturbances. A recent incident where a customer threatened him had left him shaken. Ali was increasingly dreading coming to work and experiencing panic symptoms before shifts. He reluctantly decided to consult his GP and lodge a worker's compensation claim for psychological injury.</a:t>
            </a:r>
          </a:p>
          <a:p>
            <a:pPr marL="0" indent="0">
              <a:buNone/>
            </a:pPr>
            <a:endParaRPr lang="en-AU" dirty="0"/>
          </a:p>
          <a:p>
            <a:pPr marL="0" indent="0">
              <a:buNone/>
            </a:pPr>
            <a:r>
              <a:rPr lang="en-AU" sz="2200" i="1" kern="0" dirty="0">
                <a:effectLst/>
                <a:ea typeface="Times New Roman" panose="02020603050405020304" pitchFamily="18" charset="0"/>
              </a:rPr>
              <a:t>Reflection:	</a:t>
            </a:r>
            <a:r>
              <a:rPr lang="en-AU" sz="2200" i="1" dirty="0"/>
              <a:t>Notice how workplace conditions and psychosocial hazards have contributed 		to Ali’s situation. These factors will be important throughout the case.</a:t>
            </a:r>
            <a:endParaRPr lang="en-AU" sz="2200" dirty="0"/>
          </a:p>
          <a:p>
            <a:pPr marL="0" indent="0">
              <a:buNone/>
            </a:pPr>
            <a:endParaRPr lang="en-AU" dirty="0">
              <a:effectLst/>
            </a:endParaRPr>
          </a:p>
        </p:txBody>
      </p:sp>
    </p:spTree>
    <p:custDataLst>
      <p:tags r:id="rId1"/>
    </p:custDataLst>
    <p:extLst>
      <p:ext uri="{BB962C8B-B14F-4D97-AF65-F5344CB8AC3E}">
        <p14:creationId xmlns:p14="http://schemas.microsoft.com/office/powerpoint/2010/main" val="45801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26A5-6147-FFE3-071B-9A4A7B4452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54A3B4-1E85-D6B2-D5A9-DEA460F6E16C}"/>
              </a:ext>
            </a:extLst>
          </p:cNvPr>
          <p:cNvSpPr>
            <a:spLocks noGrp="1"/>
          </p:cNvSpPr>
          <p:nvPr>
            <p:ph type="title"/>
          </p:nvPr>
        </p:nvSpPr>
        <p:spPr/>
        <p:txBody>
          <a:bodyPr/>
          <a:lstStyle/>
          <a:p>
            <a:r>
              <a:rPr lang="en-ID" dirty="0"/>
              <a:t>Initial Workplace Response</a:t>
            </a:r>
          </a:p>
        </p:txBody>
      </p:sp>
      <p:sp>
        <p:nvSpPr>
          <p:cNvPr id="9" name="Content Placeholder 8">
            <a:extLst>
              <a:ext uri="{FF2B5EF4-FFF2-40B4-BE49-F238E27FC236}">
                <a16:creationId xmlns:a16="http://schemas.microsoft.com/office/drawing/2014/main" id="{6C6F2172-A580-5356-E1FF-B5919DAFF00A}"/>
              </a:ext>
            </a:extLst>
          </p:cNvPr>
          <p:cNvSpPr>
            <a:spLocks noGrp="1"/>
          </p:cNvSpPr>
          <p:nvPr>
            <p:ph sz="quarter" idx="13"/>
          </p:nvPr>
        </p:nvSpPr>
        <p:spPr>
          <a:xfrm>
            <a:off x="755650" y="1519311"/>
            <a:ext cx="10664825" cy="4573514"/>
          </a:xfrm>
        </p:spPr>
        <p:txBody>
          <a:bodyPr/>
          <a:lstStyle/>
          <a:p>
            <a:pPr marL="0" indent="0">
              <a:buNone/>
            </a:pPr>
            <a:r>
              <a:rPr lang="en-AU" dirty="0"/>
              <a:t>Ali's team leader seemed uncomfortable when he disclosed his mental health struggles, saying "We all deal with difficult customers" and suggesting he "toughen up." </a:t>
            </a:r>
          </a:p>
          <a:p>
            <a:pPr marL="0" indent="0">
              <a:buNone/>
            </a:pPr>
            <a:endParaRPr lang="en-AU" dirty="0"/>
          </a:p>
          <a:p>
            <a:pPr marL="0" indent="0">
              <a:buNone/>
            </a:pPr>
            <a:r>
              <a:rPr lang="en-AU" dirty="0"/>
              <a:t>Despite store policy requiring incident reports for customer aggression, the team leader had previously discouraged Ali from "making a big deal" of these events, telling Ali he doesn’t have time to deal with this every time something happens.</a:t>
            </a:r>
            <a:endParaRPr lang="en-AU" dirty="0">
              <a:highlight>
                <a:srgbClr val="FFFF00"/>
              </a:highlight>
            </a:endParaRPr>
          </a:p>
          <a:p>
            <a:pPr marL="0" indent="0">
              <a:buNone/>
            </a:pPr>
            <a:endParaRPr lang="en-AU" dirty="0">
              <a:effectLst/>
            </a:endParaRPr>
          </a:p>
        </p:txBody>
      </p:sp>
    </p:spTree>
    <p:custDataLst>
      <p:tags r:id="rId1"/>
    </p:custDataLst>
    <p:extLst>
      <p:ext uri="{BB962C8B-B14F-4D97-AF65-F5344CB8AC3E}">
        <p14:creationId xmlns:p14="http://schemas.microsoft.com/office/powerpoint/2010/main" val="10880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D52D-F18C-5F06-FA85-D9EF67B09C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DC3BB-FDE3-D3EA-12BC-5ABFFBD6D75C}"/>
              </a:ext>
            </a:extLst>
          </p:cNvPr>
          <p:cNvSpPr>
            <a:spLocks noGrp="1"/>
          </p:cNvSpPr>
          <p:nvPr>
            <p:ph sz="quarter" idx="13"/>
          </p:nvPr>
        </p:nvSpPr>
        <p:spPr>
          <a:xfrm>
            <a:off x="755650" y="1589649"/>
            <a:ext cx="10664825" cy="4503176"/>
          </a:xfrm>
        </p:spPr>
        <p:txBody>
          <a:bodyPr/>
          <a:lstStyle/>
          <a:p>
            <a:pPr marL="0" indent="0">
              <a:buNone/>
            </a:pPr>
            <a:r>
              <a:rPr lang="en-AU" dirty="0"/>
              <a:t>What would be the most appropriate initial response from the team leader upon learning about the mental health symptoms Ali was experiencing?</a:t>
            </a:r>
          </a:p>
          <a:p>
            <a:pPr marL="0" indent="0">
              <a:buNone/>
            </a:pPr>
            <a:r>
              <a:rPr lang="en-AU" dirty="0"/>
              <a:t>A) Suggest he use his personal leave if he needs time off.</a:t>
            </a:r>
          </a:p>
          <a:p>
            <a:pPr marL="0" indent="0">
              <a:buNone/>
            </a:pPr>
            <a:r>
              <a:rPr lang="en-AU" dirty="0"/>
              <a:t>B) Reach out with concern, validate his experience, and discuss possible workplace support options.</a:t>
            </a:r>
          </a:p>
          <a:p>
            <a:pPr marL="0" indent="0">
              <a:buNone/>
            </a:pPr>
            <a:r>
              <a:rPr lang="en-AU" dirty="0"/>
              <a:t>C) Wait for formal medical documentation before taking any action.</a:t>
            </a:r>
          </a:p>
          <a:p>
            <a:pPr marL="0" indent="0">
              <a:buNone/>
            </a:pPr>
            <a:r>
              <a:rPr lang="en-AU" dirty="0"/>
              <a:t>D) Tell him that dealing with difficult customers is part of working in retail.</a:t>
            </a:r>
          </a:p>
          <a:p>
            <a:pPr marL="0" indent="0">
              <a:buNone/>
            </a:pPr>
            <a:r>
              <a:rPr lang="en-AU" i="1" kern="0" dirty="0">
                <a:effectLst/>
                <a:ea typeface="Times New Roman" panose="02020603050405020304" pitchFamily="18" charset="0"/>
              </a:rPr>
              <a:t>Select your answer before moving to the next slide.</a:t>
            </a:r>
            <a:endParaRPr lang="en-AU" kern="100" dirty="0">
              <a:effectLst/>
              <a:ea typeface="Aptos" panose="020B0004020202020204" pitchFamily="34" charset="0"/>
            </a:endParaRPr>
          </a:p>
          <a:p>
            <a:pPr marL="0" indent="0">
              <a:buNone/>
            </a:pPr>
            <a:endParaRPr lang="en-AU" i="1" dirty="0"/>
          </a:p>
        </p:txBody>
      </p:sp>
      <p:sp>
        <p:nvSpPr>
          <p:cNvPr id="3" name="Title 2">
            <a:extLst>
              <a:ext uri="{FF2B5EF4-FFF2-40B4-BE49-F238E27FC236}">
                <a16:creationId xmlns:a16="http://schemas.microsoft.com/office/drawing/2014/main" id="{00F09EB8-4ECA-EC14-ED5E-04470F0EA4C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1</a:t>
            </a:r>
          </a:p>
        </p:txBody>
      </p:sp>
    </p:spTree>
    <p:extLst>
      <p:ext uri="{BB962C8B-B14F-4D97-AF65-F5344CB8AC3E}">
        <p14:creationId xmlns:p14="http://schemas.microsoft.com/office/powerpoint/2010/main" val="278178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3050-2055-6CFF-BDBF-8ECB2324F5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840D4-E9E8-C401-9E30-EC0C678F9028}"/>
              </a:ext>
            </a:extLst>
          </p:cNvPr>
          <p:cNvSpPr>
            <a:spLocks noGrp="1"/>
          </p:cNvSpPr>
          <p:nvPr>
            <p:ph sz="quarter" idx="13"/>
          </p:nvPr>
        </p:nvSpPr>
        <p:spPr>
          <a:xfrm>
            <a:off x="755650" y="1589649"/>
            <a:ext cx="10664825" cy="4503176"/>
          </a:xfrm>
        </p:spPr>
        <p:txBody>
          <a:bodyPr lIns="91440" tIns="45720" rIns="91440" bIns="45720" anchor="t"/>
          <a:lstStyle/>
          <a:p>
            <a:pPr marL="0" indent="0">
              <a:buNone/>
            </a:pPr>
            <a:r>
              <a:rPr lang="en-AU" b="1" dirty="0"/>
              <a:t>B) Reach out with concern, validate his experience, and discuss possible workplace support options</a:t>
            </a:r>
          </a:p>
          <a:p>
            <a:pPr marL="0" indent="0">
              <a:buNone/>
            </a:pPr>
            <a:r>
              <a:rPr lang="en-AU" sz="2200" dirty="0"/>
              <a:t>Early support is crucial - how you respond in the first few days matters tremendously. The R.O.C.K. approach to supporting injured staff begins with "Reach out quickly." </a:t>
            </a:r>
          </a:p>
          <a:p>
            <a:pPr marL="0" indent="0">
              <a:buNone/>
            </a:pPr>
            <a:r>
              <a:rPr lang="en-AU" sz="2200" dirty="0">
                <a:latin typeface="Calibri"/>
                <a:ea typeface="Calibri"/>
                <a:cs typeface="Calibri"/>
              </a:rPr>
              <a:t>Supervisors and line managers play a vital role: their initial response shapes how the staff member feels about the entire process. See the  Workplace Support Systems Guide for more information.</a:t>
            </a:r>
          </a:p>
          <a:p>
            <a:pPr marL="0" indent="0">
              <a:buNone/>
            </a:pPr>
            <a:r>
              <a:rPr lang="en-AU" sz="2200" i="1" dirty="0"/>
              <a:t>Reflection:	How does your workplace respond to workers reporting mental health 			concerns?</a:t>
            </a:r>
          </a:p>
        </p:txBody>
      </p:sp>
      <p:sp>
        <p:nvSpPr>
          <p:cNvPr id="3" name="Title 2">
            <a:extLst>
              <a:ext uri="{FF2B5EF4-FFF2-40B4-BE49-F238E27FC236}">
                <a16:creationId xmlns:a16="http://schemas.microsoft.com/office/drawing/2014/main" id="{9A00A507-4F85-692B-3577-52F7FA000074}"/>
              </a:ext>
            </a:extLst>
          </p:cNvPr>
          <p:cNvSpPr>
            <a:spLocks noGrp="1"/>
          </p:cNvSpPr>
          <p:nvPr>
            <p:ph type="title"/>
          </p:nvPr>
        </p:nvSpPr>
        <p:spPr/>
        <p:txBody>
          <a:bodyPr/>
          <a:lstStyle/>
          <a:p>
            <a:r>
              <a:rPr lang="en-US"/>
              <a:t>Answer 1</a:t>
            </a:r>
          </a:p>
        </p:txBody>
      </p:sp>
    </p:spTree>
    <p:extLst>
      <p:ext uri="{BB962C8B-B14F-4D97-AF65-F5344CB8AC3E}">
        <p14:creationId xmlns:p14="http://schemas.microsoft.com/office/powerpoint/2010/main" val="162985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6FF0-EE42-3FF6-8850-5D0056E709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D99E5-42D9-84ED-85EA-858BA3497DF7}"/>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According to the R.O.C.K. principles in the Workplace Systems guide, what should </a:t>
            </a:r>
            <a:r>
              <a:rPr lang="en-AU" kern="0" dirty="0">
                <a:ea typeface="Times New Roman" panose="02020603050405020304" pitchFamily="18" charset="0"/>
              </a:rPr>
              <a:t>the team leader have offered Ali?</a:t>
            </a:r>
          </a:p>
          <a:p>
            <a:pPr marL="0" lvl="0" indent="0">
              <a:lnSpc>
                <a:spcPct val="115000"/>
              </a:lnSpc>
              <a:spcAft>
                <a:spcPts val="800"/>
              </a:spcAft>
              <a:buSzPts val="1000"/>
              <a:buNone/>
              <a:tabLst>
                <a:tab pos="457200" algn="l"/>
              </a:tabLst>
            </a:pPr>
            <a:r>
              <a:rPr lang="en-AU" dirty="0"/>
              <a:t>A) Advice to focus on positive customer interactions instead of negative ones.</a:t>
            </a:r>
          </a:p>
          <a:p>
            <a:pPr marL="0" lvl="0" indent="0">
              <a:lnSpc>
                <a:spcPct val="115000"/>
              </a:lnSpc>
              <a:spcAft>
                <a:spcPts val="800"/>
              </a:spcAft>
              <a:buSzPts val="1000"/>
              <a:buNone/>
              <a:tabLst>
                <a:tab pos="457200" algn="l"/>
              </a:tabLst>
            </a:pPr>
            <a:r>
              <a:rPr lang="en-AU" dirty="0"/>
              <a:t>B) A reminder about the company's attendance policy.</a:t>
            </a:r>
          </a:p>
          <a:p>
            <a:pPr marL="0" lvl="0" indent="0">
              <a:lnSpc>
                <a:spcPct val="115000"/>
              </a:lnSpc>
              <a:spcAft>
                <a:spcPts val="800"/>
              </a:spcAft>
              <a:buSzPts val="1000"/>
              <a:buNone/>
              <a:tabLst>
                <a:tab pos="457200" algn="l"/>
              </a:tabLst>
            </a:pPr>
            <a:r>
              <a:rPr lang="en-AU" dirty="0"/>
              <a:t>C) Help and information about available options and support.</a:t>
            </a:r>
          </a:p>
          <a:p>
            <a:pPr marL="0" lvl="0" indent="0">
              <a:lnSpc>
                <a:spcPct val="115000"/>
              </a:lnSpc>
              <a:spcAft>
                <a:spcPts val="800"/>
              </a:spcAft>
              <a:buSzPts val="1000"/>
              <a:buNone/>
              <a:tabLst>
                <a:tab pos="457200" algn="l"/>
              </a:tabLst>
            </a:pPr>
            <a:r>
              <a:rPr lang="en-AU" dirty="0"/>
              <a:t>D) Reassignment to a different department.</a:t>
            </a:r>
          </a:p>
          <a:p>
            <a:pPr marL="0" lvl="0" indent="0">
              <a:lnSpc>
                <a:spcPct val="115000"/>
              </a:lnSpc>
              <a:spcAft>
                <a:spcPts val="800"/>
              </a:spcAft>
              <a:buSzPts val="1000"/>
              <a:buNone/>
              <a:tabLst>
                <a:tab pos="457200" algn="l"/>
              </a:tabLst>
            </a:pPr>
            <a:r>
              <a:rPr lang="en-AU" i="1" kern="0" dirty="0">
                <a:effectLst/>
                <a:ea typeface="Times New Roman" panose="02020603050405020304" pitchFamily="18" charset="0"/>
              </a:rPr>
              <a:t>Select your answer before moving to the next slide.</a:t>
            </a:r>
            <a:endParaRPr lang="en-AU" kern="100" dirty="0">
              <a:effectLst/>
              <a:ea typeface="Aptos" panose="020B0004020202020204" pitchFamily="34" charset="0"/>
            </a:endParaRPr>
          </a:p>
          <a:p>
            <a:pPr marL="0" indent="0">
              <a:buNone/>
            </a:pPr>
            <a:endParaRPr lang="en-AU" i="1" dirty="0"/>
          </a:p>
        </p:txBody>
      </p:sp>
      <p:sp>
        <p:nvSpPr>
          <p:cNvPr id="3" name="Title 2">
            <a:extLst>
              <a:ext uri="{FF2B5EF4-FFF2-40B4-BE49-F238E27FC236}">
                <a16:creationId xmlns:a16="http://schemas.microsoft.com/office/drawing/2014/main" id="{1CCF78F2-8F68-83A0-647C-64301BE732B7}"/>
              </a:ext>
            </a:extLst>
          </p:cNvPr>
          <p:cNvSpPr>
            <a:spLocks noGrp="1"/>
          </p:cNvSpPr>
          <p:nvPr>
            <p:ph type="title"/>
          </p:nvPr>
        </p:nvSpPr>
        <p:spPr/>
        <p:txBody>
          <a:bodyPr/>
          <a:lstStyle/>
          <a:p>
            <a:r>
              <a:rPr lang="en-US"/>
              <a:t>Question 2</a:t>
            </a:r>
          </a:p>
        </p:txBody>
      </p:sp>
    </p:spTree>
    <p:extLst>
      <p:ext uri="{BB962C8B-B14F-4D97-AF65-F5344CB8AC3E}">
        <p14:creationId xmlns:p14="http://schemas.microsoft.com/office/powerpoint/2010/main" val="204581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65BB-04F4-AC01-1E54-1859762215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B04E5-51E5-E057-F8C2-D23D44BAB879}"/>
              </a:ext>
            </a:extLst>
          </p:cNvPr>
          <p:cNvSpPr>
            <a:spLocks noGrp="1"/>
          </p:cNvSpPr>
          <p:nvPr>
            <p:ph sz="quarter" idx="13"/>
          </p:nvPr>
        </p:nvSpPr>
        <p:spPr>
          <a:xfrm>
            <a:off x="755650" y="1589649"/>
            <a:ext cx="10664825" cy="4503176"/>
          </a:xfrm>
        </p:spPr>
        <p:txBody>
          <a:bodyPr/>
          <a:lstStyle/>
          <a:p>
            <a:pPr marL="0" indent="0">
              <a:buNone/>
            </a:pPr>
            <a:r>
              <a:rPr lang="en-AU" b="1" dirty="0"/>
              <a:t>C) Help and information about available options and support.</a:t>
            </a:r>
          </a:p>
          <a:p>
            <a:pPr marL="0" indent="0">
              <a:lnSpc>
                <a:spcPct val="115000"/>
              </a:lnSpc>
              <a:spcAft>
                <a:spcPts val="800"/>
              </a:spcAft>
              <a:buSzPts val="1000"/>
              <a:buNone/>
              <a:tabLst>
                <a:tab pos="457200" algn="l"/>
              </a:tabLst>
            </a:pPr>
            <a:r>
              <a:rPr lang="en-AU" kern="0" dirty="0">
                <a:effectLst/>
                <a:ea typeface="Times New Roman" panose="02020603050405020304" pitchFamily="18" charset="0"/>
              </a:rPr>
              <a:t>It is important to provide help and information. This includes explaining compensation options as well as any company health programs that may be available. </a:t>
            </a:r>
          </a:p>
          <a:p>
            <a:pPr marL="0" indent="0">
              <a:lnSpc>
                <a:spcPct val="115000"/>
              </a:lnSpc>
              <a:spcAft>
                <a:spcPts val="800"/>
              </a:spcAft>
              <a:buSzPts val="1000"/>
              <a:buNone/>
              <a:tabLst>
                <a:tab pos="457200" algn="l"/>
              </a:tabLst>
            </a:pPr>
            <a:r>
              <a:rPr lang="en-AU" kern="0" dirty="0">
                <a:effectLst/>
                <a:ea typeface="Times New Roman" panose="02020603050405020304" pitchFamily="18" charset="0"/>
              </a:rPr>
              <a:t>Some staff may need additional support—such as more frequent check-ins, clearer communication about the process, or assistance connecting with healthcare providers. </a:t>
            </a:r>
            <a:r>
              <a:rPr lang="en-AU" dirty="0"/>
              <a:t>See the Workplace Support Systems Guide for more information.</a:t>
            </a:r>
            <a:endParaRPr lang="en-AU" kern="100" dirty="0">
              <a:effectLst/>
              <a:ea typeface="Aptos" panose="020B0004020202020204" pitchFamily="34" charset="0"/>
            </a:endParaRPr>
          </a:p>
          <a:p>
            <a:pPr marL="0" lvl="0" indent="0">
              <a:lnSpc>
                <a:spcPct val="115000"/>
              </a:lnSpc>
              <a:spcAft>
                <a:spcPts val="800"/>
              </a:spcAft>
              <a:buSzPts val="1000"/>
              <a:buNone/>
              <a:tabLst>
                <a:tab pos="457200" algn="l"/>
              </a:tabLst>
            </a:pPr>
            <a:r>
              <a:rPr lang="en-AU" i="1" dirty="0"/>
              <a:t>Reflection:	What specific types of help and information could be offered to 				workers struggling with their mental health and wellbeing?</a:t>
            </a:r>
            <a:endParaRPr lang="en-AU" sz="2400" i="1" kern="100" dirty="0">
              <a:effectLst/>
              <a:ea typeface="Aptos" panose="020B0004020202020204" pitchFamily="34" charset="0"/>
            </a:endParaRPr>
          </a:p>
        </p:txBody>
      </p:sp>
      <p:sp>
        <p:nvSpPr>
          <p:cNvPr id="3" name="Title 2">
            <a:extLst>
              <a:ext uri="{FF2B5EF4-FFF2-40B4-BE49-F238E27FC236}">
                <a16:creationId xmlns:a16="http://schemas.microsoft.com/office/drawing/2014/main" id="{5F4EE971-EE63-112B-04DE-B5D878B3CEC0}"/>
              </a:ext>
            </a:extLst>
          </p:cNvPr>
          <p:cNvSpPr>
            <a:spLocks noGrp="1"/>
          </p:cNvSpPr>
          <p:nvPr>
            <p:ph type="title"/>
          </p:nvPr>
        </p:nvSpPr>
        <p:spPr/>
        <p:txBody>
          <a:bodyPr/>
          <a:lstStyle/>
          <a:p>
            <a:r>
              <a:rPr lang="en-US"/>
              <a:t>Answer 2</a:t>
            </a:r>
          </a:p>
        </p:txBody>
      </p:sp>
    </p:spTree>
    <p:extLst>
      <p:ext uri="{BB962C8B-B14F-4D97-AF65-F5344CB8AC3E}">
        <p14:creationId xmlns:p14="http://schemas.microsoft.com/office/powerpoint/2010/main" val="309397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83BD-DFFD-6E11-8751-94A9831DF2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56835-E236-0121-1EF7-8A2E05816AB8}"/>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sz="2200" kern="0" dirty="0">
                <a:ea typeface="Times New Roman" panose="02020603050405020304" pitchFamily="18" charset="0"/>
              </a:rPr>
              <a:t>If you could speak to Ali’s team leader, what would be the most useful thing to say?</a:t>
            </a:r>
            <a:endParaRPr lang="en-AU" sz="2200"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sz="2200" kern="100" dirty="0">
                <a:effectLst/>
                <a:ea typeface="Times New Roman" panose="02020603050405020304" pitchFamily="18" charset="0"/>
              </a:rPr>
              <a:t>A) </a:t>
            </a:r>
            <a:r>
              <a:rPr lang="en-AU" sz="2200" kern="0" dirty="0">
                <a:effectLst/>
                <a:ea typeface="Times New Roman" panose="02020603050405020304" pitchFamily="18" charset="0"/>
              </a:rPr>
              <a:t>Everyone gets stressed at work sometimes. Just focus on keeping the team running smoothly.</a:t>
            </a:r>
            <a:endParaRPr lang="en-AU" sz="2200"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sz="2200" kern="0" dirty="0">
                <a:effectLst/>
                <a:ea typeface="Times New Roman" panose="02020603050405020304" pitchFamily="18" charset="0"/>
              </a:rPr>
              <a:t>B) If you reach out supportively Ali has a better chance of getting back to work. </a:t>
            </a:r>
            <a:endParaRPr lang="en-AU" sz="2200"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sz="2200" kern="0" dirty="0">
                <a:effectLst/>
                <a:ea typeface="Times New Roman" panose="02020603050405020304" pitchFamily="18" charset="0"/>
              </a:rPr>
              <a:t>C) You should d</a:t>
            </a:r>
            <a:r>
              <a:rPr lang="en-AU" sz="2200" kern="0" dirty="0">
                <a:ea typeface="Times New Roman" panose="02020603050405020304" pitchFamily="18" charset="0"/>
              </a:rPr>
              <a:t>ocument everything in case he make a claim.</a:t>
            </a:r>
            <a:endParaRPr lang="en-AU" sz="2200"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sz="2200" kern="0" dirty="0">
                <a:effectLst/>
                <a:ea typeface="Times New Roman" panose="02020603050405020304" pitchFamily="18" charset="0"/>
              </a:rPr>
              <a:t>D) You should transfer Ali to a department with less customer contact and move on.</a:t>
            </a:r>
            <a:endParaRPr lang="en-AU" sz="2200" kern="100" dirty="0">
              <a:effectLst/>
              <a:ea typeface="Aptos" panose="020B0004020202020204" pitchFamily="34" charset="0"/>
            </a:endParaRPr>
          </a:p>
          <a:p>
            <a:pPr marL="0" lvl="0" indent="0">
              <a:lnSpc>
                <a:spcPct val="115000"/>
              </a:lnSpc>
              <a:spcAft>
                <a:spcPts val="800"/>
              </a:spcAft>
              <a:buSzPts val="1000"/>
              <a:buNone/>
              <a:tabLst>
                <a:tab pos="457200" algn="l"/>
              </a:tabLst>
            </a:pPr>
            <a:r>
              <a:rPr lang="en-AU" sz="2200" i="1" kern="0" dirty="0">
                <a:effectLst/>
                <a:ea typeface="Times New Roman" panose="02020603050405020304" pitchFamily="18" charset="0"/>
              </a:rPr>
              <a:t>Select your answer before moving to the next slide.</a:t>
            </a:r>
            <a:endParaRPr lang="en-AU" sz="2200" kern="100" dirty="0">
              <a:effectLst/>
              <a:ea typeface="Aptos" panose="020B0004020202020204" pitchFamily="34" charset="0"/>
            </a:endParaRPr>
          </a:p>
          <a:p>
            <a:pPr marL="0" lvl="0" indent="0">
              <a:lnSpc>
                <a:spcPct val="115000"/>
              </a:lnSpc>
              <a:spcAft>
                <a:spcPts val="800"/>
              </a:spcAft>
              <a:buSzPts val="1000"/>
              <a:buNone/>
              <a:tabLst>
                <a:tab pos="457200" algn="l"/>
              </a:tabLst>
            </a:pPr>
            <a:endParaRPr lang="en-AU" sz="2200" kern="100" dirty="0">
              <a:effectLst/>
              <a:ea typeface="Aptos" panose="020B0004020202020204" pitchFamily="34" charset="0"/>
            </a:endParaRPr>
          </a:p>
          <a:p>
            <a:pPr marL="0" indent="0">
              <a:buNone/>
            </a:pPr>
            <a:endParaRPr lang="en-AU" sz="2200" i="1" dirty="0"/>
          </a:p>
        </p:txBody>
      </p:sp>
      <p:sp>
        <p:nvSpPr>
          <p:cNvPr id="3" name="Title 2">
            <a:extLst>
              <a:ext uri="{FF2B5EF4-FFF2-40B4-BE49-F238E27FC236}">
                <a16:creationId xmlns:a16="http://schemas.microsoft.com/office/drawing/2014/main" id="{11A5E274-4B6E-221D-4B9F-2DD7E18AFAA7}"/>
              </a:ext>
            </a:extLst>
          </p:cNvPr>
          <p:cNvSpPr>
            <a:spLocks noGrp="1"/>
          </p:cNvSpPr>
          <p:nvPr>
            <p:ph type="title"/>
          </p:nvPr>
        </p:nvSpPr>
        <p:spPr/>
        <p:txBody>
          <a:bodyPr/>
          <a:lstStyle/>
          <a:p>
            <a:r>
              <a:rPr lang="en-US"/>
              <a:t>Question 3</a:t>
            </a:r>
          </a:p>
        </p:txBody>
      </p:sp>
    </p:spTree>
    <p:extLst>
      <p:ext uri="{BB962C8B-B14F-4D97-AF65-F5344CB8AC3E}">
        <p14:creationId xmlns:p14="http://schemas.microsoft.com/office/powerpoint/2010/main" val="221945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33E3-95BD-64D1-BE1A-30701AEB31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34963-9F30-568D-76EA-4A46F5BA4EAF}"/>
              </a:ext>
            </a:extLst>
          </p:cNvPr>
          <p:cNvSpPr>
            <a:spLocks noGrp="1"/>
          </p:cNvSpPr>
          <p:nvPr>
            <p:ph sz="quarter" idx="13"/>
          </p:nvPr>
        </p:nvSpPr>
        <p:spPr>
          <a:xfrm>
            <a:off x="755650" y="1589649"/>
            <a:ext cx="10664825" cy="4503176"/>
          </a:xfrm>
        </p:spPr>
        <p:txBody>
          <a:bodyPr/>
          <a:lstStyle/>
          <a:p>
            <a:pPr marL="0" indent="0">
              <a:lnSpc>
                <a:spcPct val="115000"/>
              </a:lnSpc>
              <a:spcAft>
                <a:spcPts val="800"/>
              </a:spcAft>
              <a:buSzPts val="1000"/>
              <a:buNone/>
              <a:tabLst>
                <a:tab pos="457200" algn="l"/>
              </a:tabLst>
            </a:pPr>
            <a:r>
              <a:rPr lang="en-AU" b="1" kern="0" dirty="0">
                <a:effectLst/>
                <a:ea typeface="Times New Roman" panose="02020603050405020304" pitchFamily="18" charset="0"/>
              </a:rPr>
              <a:t>B) </a:t>
            </a:r>
            <a:r>
              <a:rPr lang="en-AU" sz="2400" b="1" kern="0" dirty="0">
                <a:effectLst/>
                <a:ea typeface="Times New Roman" panose="02020603050405020304" pitchFamily="18" charset="0"/>
              </a:rPr>
              <a:t>If you reach out supportively Ali has a better chance of getting back to work. </a:t>
            </a:r>
            <a:endParaRPr lang="en-AU" b="1" kern="100" dirty="0">
              <a:effectLst/>
              <a:ea typeface="Aptos" panose="020B0004020202020204" pitchFamily="34"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Research consistently shows that workers who feel supported by their managers return to work faster and have better long-term outcomes</a:t>
            </a:r>
            <a:r>
              <a:rPr lang="en-AU" kern="0" dirty="0">
                <a:ea typeface="Times New Roman" panose="02020603050405020304" pitchFamily="18" charset="0"/>
              </a:rPr>
              <a:t>.</a:t>
            </a:r>
            <a:r>
              <a:rPr lang="en-AU" i="1" kern="0" dirty="0">
                <a:ea typeface="Times New Roman" panose="02020603050405020304" pitchFamily="18" charset="0"/>
              </a:rPr>
              <a:t> </a:t>
            </a:r>
            <a:r>
              <a:rPr lang="en-AU" dirty="0"/>
              <a:t>The initial response from supervisors shapes how workers feel about the process.</a:t>
            </a:r>
          </a:p>
          <a:p>
            <a:pPr marL="0" lvl="0" indent="0">
              <a:lnSpc>
                <a:spcPct val="115000"/>
              </a:lnSpc>
              <a:spcAft>
                <a:spcPts val="800"/>
              </a:spcAft>
              <a:buSzPts val="1000"/>
              <a:buNone/>
              <a:tabLst>
                <a:tab pos="457200" algn="l"/>
              </a:tabLst>
            </a:pPr>
            <a:r>
              <a:rPr lang="en-AU" dirty="0"/>
              <a:t>Both psychological and physical injuries require equal attention and support.</a:t>
            </a:r>
            <a:endParaRPr lang="en-AU" i="1" dirty="0"/>
          </a:p>
          <a:p>
            <a:pPr marL="0" lvl="0" indent="0">
              <a:lnSpc>
                <a:spcPct val="115000"/>
              </a:lnSpc>
              <a:spcAft>
                <a:spcPts val="800"/>
              </a:spcAft>
              <a:buSzPts val="1000"/>
              <a:buNone/>
              <a:tabLst>
                <a:tab pos="457200" algn="l"/>
              </a:tabLst>
            </a:pPr>
            <a:r>
              <a:rPr lang="en-AU" i="1" dirty="0"/>
              <a:t>Reflection:	What training opportunities exist for team leaders and managers in 			your workplace on injury management and support?</a:t>
            </a:r>
            <a:endParaRPr lang="en-AU" kern="100" dirty="0">
              <a:effectLst/>
              <a:ea typeface="Aptos" panose="020B0004020202020204" pitchFamily="34" charset="0"/>
            </a:endParaRPr>
          </a:p>
        </p:txBody>
      </p:sp>
      <p:sp>
        <p:nvSpPr>
          <p:cNvPr id="3" name="Title 2">
            <a:extLst>
              <a:ext uri="{FF2B5EF4-FFF2-40B4-BE49-F238E27FC236}">
                <a16:creationId xmlns:a16="http://schemas.microsoft.com/office/drawing/2014/main" id="{6CAE3E3C-DCC7-41E9-AE05-1AF6A855F3BE}"/>
              </a:ext>
            </a:extLst>
          </p:cNvPr>
          <p:cNvSpPr>
            <a:spLocks noGrp="1"/>
          </p:cNvSpPr>
          <p:nvPr>
            <p:ph type="title"/>
          </p:nvPr>
        </p:nvSpPr>
        <p:spPr/>
        <p:txBody>
          <a:bodyPr/>
          <a:lstStyle/>
          <a:p>
            <a:r>
              <a:rPr lang="en-US"/>
              <a:t>Answer 3</a:t>
            </a:r>
          </a:p>
        </p:txBody>
      </p:sp>
    </p:spTree>
    <p:extLst>
      <p:ext uri="{BB962C8B-B14F-4D97-AF65-F5344CB8AC3E}">
        <p14:creationId xmlns:p14="http://schemas.microsoft.com/office/powerpoint/2010/main" val="101129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75F51A-79A2-1C95-D0CB-DB2B6E9B2135}"/>
              </a:ext>
            </a:extLst>
          </p:cNvPr>
          <p:cNvSpPr>
            <a:spLocks noGrp="1"/>
          </p:cNvSpPr>
          <p:nvPr>
            <p:ph type="title"/>
          </p:nvPr>
        </p:nvSpPr>
        <p:spPr/>
        <p:txBody>
          <a:bodyPr/>
          <a:lstStyle/>
          <a:p>
            <a:r>
              <a:rPr lang="en-ID"/>
              <a:t>Introducing the module</a:t>
            </a:r>
          </a:p>
        </p:txBody>
      </p:sp>
      <p:sp>
        <p:nvSpPr>
          <p:cNvPr id="10" name="Text Placeholder 9">
            <a:extLst>
              <a:ext uri="{FF2B5EF4-FFF2-40B4-BE49-F238E27FC236}">
                <a16:creationId xmlns:a16="http://schemas.microsoft.com/office/drawing/2014/main" id="{F96BB733-612E-1577-7036-8D1178436721}"/>
              </a:ext>
            </a:extLst>
          </p:cNvPr>
          <p:cNvSpPr>
            <a:spLocks noGrp="1"/>
          </p:cNvSpPr>
          <p:nvPr>
            <p:ph type="body" sz="quarter" idx="11"/>
          </p:nvPr>
        </p:nvSpPr>
        <p:spPr/>
        <p:txBody>
          <a:bodyPr/>
          <a:lstStyle/>
          <a:p>
            <a:r>
              <a:rPr lang="en-ID" dirty="0"/>
              <a:t>This interactive learning module will guide you through a realistic case study of a retail worker experiencing a psychological workplace injury, with multiple-choice questions to test your understanding. </a:t>
            </a:r>
          </a:p>
          <a:p>
            <a:r>
              <a:rPr lang="en-ID" dirty="0"/>
              <a:t>T</a:t>
            </a:r>
            <a:r>
              <a:rPr lang="en-AU" dirty="0"/>
              <a:t>he scenarios presented are based on real stories gathered by Dr Mary Wyatt and the IPTC team, combined with insights from SDA representatives. While the specific details have been modified to protect privacy, the case study presented reflects genuine challenges faced by retail and fast-food workers.</a:t>
            </a:r>
            <a:endParaRPr lang="en-ID" dirty="0"/>
          </a:p>
          <a:p>
            <a:endParaRPr lang="en-ID" dirty="0"/>
          </a:p>
        </p:txBody>
      </p:sp>
    </p:spTree>
    <p:custDataLst>
      <p:tags r:id="rId1"/>
    </p:custDataLst>
    <p:extLst>
      <p:ext uri="{BB962C8B-B14F-4D97-AF65-F5344CB8AC3E}">
        <p14:creationId xmlns:p14="http://schemas.microsoft.com/office/powerpoint/2010/main" val="224428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55C84-22AB-4779-EDEA-E19A20CC4D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63E06C-78D4-C557-E283-218EC9EA2813}"/>
              </a:ext>
            </a:extLst>
          </p:cNvPr>
          <p:cNvSpPr>
            <a:spLocks noGrp="1"/>
          </p:cNvSpPr>
          <p:nvPr>
            <p:ph type="title"/>
          </p:nvPr>
        </p:nvSpPr>
        <p:spPr/>
        <p:txBody>
          <a:bodyPr/>
          <a:lstStyle/>
          <a:p>
            <a:r>
              <a:rPr lang="en-ID" dirty="0"/>
              <a:t>What happened</a:t>
            </a:r>
          </a:p>
        </p:txBody>
      </p:sp>
      <p:sp>
        <p:nvSpPr>
          <p:cNvPr id="9" name="Content Placeholder 8">
            <a:extLst>
              <a:ext uri="{FF2B5EF4-FFF2-40B4-BE49-F238E27FC236}">
                <a16:creationId xmlns:a16="http://schemas.microsoft.com/office/drawing/2014/main" id="{1DCB4013-75DB-5503-8B30-093616FD7BEF}"/>
              </a:ext>
            </a:extLst>
          </p:cNvPr>
          <p:cNvSpPr>
            <a:spLocks noGrp="1"/>
          </p:cNvSpPr>
          <p:nvPr>
            <p:ph sz="quarter" idx="13"/>
          </p:nvPr>
        </p:nvSpPr>
        <p:spPr>
          <a:xfrm>
            <a:off x="755650" y="1519311"/>
            <a:ext cx="10664825" cy="4573514"/>
          </a:xfrm>
        </p:spPr>
        <p:txBody>
          <a:bodyPr/>
          <a:lstStyle/>
          <a:p>
            <a:pPr marL="0" indent="0">
              <a:lnSpc>
                <a:spcPct val="107000"/>
              </a:lnSpc>
              <a:spcAft>
                <a:spcPts val="600"/>
              </a:spcAft>
              <a:buNone/>
            </a:pPr>
            <a:r>
              <a:rPr lang="en-AU" dirty="0"/>
              <a:t>When Ali lodged his claim, the supermarket's HR representative  directed him to the company's Employee Assistance Program.</a:t>
            </a:r>
          </a:p>
          <a:p>
            <a:pPr marL="0" indent="0">
              <a:lnSpc>
                <a:spcPct val="107000"/>
              </a:lnSpc>
              <a:spcAft>
                <a:spcPts val="600"/>
              </a:spcAft>
              <a:buNone/>
            </a:pPr>
            <a:r>
              <a:rPr lang="en-AU" dirty="0"/>
              <a:t>The HR representative also insisted on attending Ali's doctor appointment, creating an uncomfortable environment where Ali felt unable to speak freely. </a:t>
            </a:r>
          </a:p>
          <a:p>
            <a:pPr marL="0" indent="0">
              <a:lnSpc>
                <a:spcPct val="107000"/>
              </a:lnSpc>
              <a:spcAft>
                <a:spcPts val="600"/>
              </a:spcAft>
              <a:buNone/>
            </a:pPr>
            <a:r>
              <a:rPr lang="en-AU" dirty="0"/>
              <a:t>Ali's GP diagnosed him with adjustment disorder with anxiety and recommended time off work, psychological counselling and a gradual return-to-work plan.</a:t>
            </a:r>
          </a:p>
          <a:p>
            <a:pPr marL="0" indent="0">
              <a:lnSpc>
                <a:spcPct val="107000"/>
              </a:lnSpc>
              <a:spcAft>
                <a:spcPts val="600"/>
              </a:spcAft>
              <a:buNone/>
            </a:pPr>
            <a:r>
              <a:rPr lang="en-AU" dirty="0"/>
              <a:t> Despite this medical advice, the supermarket pressured Ali to continue working regular hours while his claim was being assessed, a process that could take several weeks.</a:t>
            </a:r>
            <a:endParaRPr lang="en-AU" kern="100" dirty="0"/>
          </a:p>
        </p:txBody>
      </p:sp>
    </p:spTree>
    <p:custDataLst>
      <p:tags r:id="rId1"/>
    </p:custDataLst>
    <p:extLst>
      <p:ext uri="{BB962C8B-B14F-4D97-AF65-F5344CB8AC3E}">
        <p14:creationId xmlns:p14="http://schemas.microsoft.com/office/powerpoint/2010/main" val="147000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348C-EF8D-9AB0-098D-7DB3C0E4EB4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07D52-F5A9-45A1-1B22-7750E250AAC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sz="2200" kern="0" dirty="0">
                <a:ea typeface="Times New Roman" panose="02020603050405020304" pitchFamily="18" charset="0"/>
              </a:rPr>
              <a:t>What approach to Ali’s medical treatment would best support his recovery and his privacy?</a:t>
            </a:r>
          </a:p>
          <a:p>
            <a:pPr marL="0" lvl="0" indent="0">
              <a:lnSpc>
                <a:spcPct val="115000"/>
              </a:lnSpc>
              <a:spcAft>
                <a:spcPts val="800"/>
              </a:spcAft>
              <a:buSzPts val="1000"/>
              <a:buNone/>
              <a:tabLst>
                <a:tab pos="457200" algn="l"/>
              </a:tabLst>
            </a:pPr>
            <a:r>
              <a:rPr lang="en-AU" sz="2200" dirty="0"/>
              <a:t>A) The supermarket should direct Ali to the company's preferred healthcare providers.</a:t>
            </a:r>
          </a:p>
          <a:p>
            <a:pPr marL="0" lvl="0" indent="0">
              <a:lnSpc>
                <a:spcPct val="115000"/>
              </a:lnSpc>
              <a:spcAft>
                <a:spcPts val="800"/>
              </a:spcAft>
              <a:buSzPts val="1000"/>
              <a:buNone/>
              <a:tabLst>
                <a:tab pos="457200" algn="l"/>
              </a:tabLst>
            </a:pPr>
            <a:r>
              <a:rPr lang="en-AU" sz="2200" dirty="0"/>
              <a:t>B) HR should attend all medical appointments to represent the company's interests and ensure effective information sharing. </a:t>
            </a:r>
          </a:p>
          <a:p>
            <a:pPr marL="0" lvl="0" indent="0">
              <a:lnSpc>
                <a:spcPct val="115000"/>
              </a:lnSpc>
              <a:spcAft>
                <a:spcPts val="800"/>
              </a:spcAft>
              <a:buSzPts val="1000"/>
              <a:buNone/>
              <a:tabLst>
                <a:tab pos="457200" algn="l"/>
              </a:tabLst>
            </a:pPr>
            <a:r>
              <a:rPr lang="en-AU" sz="2200" dirty="0"/>
              <a:t>C) Ali should choose his own doctor and keep all appointments private.</a:t>
            </a:r>
          </a:p>
          <a:p>
            <a:pPr marL="0" lvl="0" indent="0">
              <a:lnSpc>
                <a:spcPct val="115000"/>
              </a:lnSpc>
              <a:spcAft>
                <a:spcPts val="800"/>
              </a:spcAft>
              <a:buSzPts val="1000"/>
              <a:buNone/>
              <a:tabLst>
                <a:tab pos="457200" algn="l"/>
              </a:tabLst>
            </a:pPr>
            <a:r>
              <a:rPr lang="en-AU" sz="2200" dirty="0"/>
              <a:t>D) Ali should choose his own doctor with private appointments, while separate case conferences with his consent could allow the doctor and employer to  discuss return to work planning.</a:t>
            </a:r>
          </a:p>
          <a:p>
            <a:pPr marL="0" lvl="0" indent="0">
              <a:lnSpc>
                <a:spcPct val="115000"/>
              </a:lnSpc>
              <a:spcAft>
                <a:spcPts val="800"/>
              </a:spcAft>
              <a:buSzPts val="1000"/>
              <a:buNone/>
              <a:tabLst>
                <a:tab pos="457200" algn="l"/>
              </a:tabLst>
            </a:pPr>
            <a:r>
              <a:rPr lang="en-AU" sz="2200" i="1" kern="0" dirty="0"/>
              <a:t>Select your answer </a:t>
            </a:r>
            <a:r>
              <a:rPr lang="en-AU" sz="2200" i="1" kern="0" dirty="0">
                <a:effectLst/>
                <a:ea typeface="Times New Roman" panose="02020603050405020304" pitchFamily="18" charset="0"/>
              </a:rPr>
              <a:t>before moving to the next slide.</a:t>
            </a:r>
            <a:endParaRPr lang="en-AU" sz="2200" i="1" kern="100" dirty="0">
              <a:effectLst/>
              <a:ea typeface="Aptos" panose="020B0004020202020204" pitchFamily="34" charset="0"/>
            </a:endParaRPr>
          </a:p>
          <a:p>
            <a:pPr marL="0" indent="0">
              <a:buNone/>
            </a:pPr>
            <a:endParaRPr lang="en-AU" sz="2200" i="1" dirty="0"/>
          </a:p>
        </p:txBody>
      </p:sp>
      <p:sp>
        <p:nvSpPr>
          <p:cNvPr id="3" name="Title 2">
            <a:extLst>
              <a:ext uri="{FF2B5EF4-FFF2-40B4-BE49-F238E27FC236}">
                <a16:creationId xmlns:a16="http://schemas.microsoft.com/office/drawing/2014/main" id="{F08B2E4C-F573-5CDD-978C-56D1B5AD91C6}"/>
              </a:ext>
            </a:extLst>
          </p:cNvPr>
          <p:cNvSpPr>
            <a:spLocks noGrp="1"/>
          </p:cNvSpPr>
          <p:nvPr>
            <p:ph type="title"/>
          </p:nvPr>
        </p:nvSpPr>
        <p:spPr/>
        <p:txBody>
          <a:bodyPr/>
          <a:lstStyle/>
          <a:p>
            <a:r>
              <a:rPr lang="en-US"/>
              <a:t>Question 4</a:t>
            </a:r>
          </a:p>
        </p:txBody>
      </p:sp>
    </p:spTree>
    <p:extLst>
      <p:ext uri="{BB962C8B-B14F-4D97-AF65-F5344CB8AC3E}">
        <p14:creationId xmlns:p14="http://schemas.microsoft.com/office/powerpoint/2010/main" val="349292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F4F6-0AEE-42C9-73C9-828CE94B07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B9D28-3DD5-6D1B-03DB-F8F6F86AF9D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sz="2400" b="1" dirty="0"/>
              <a:t>D) </a:t>
            </a:r>
            <a:r>
              <a:rPr lang="en-AU" b="1" dirty="0"/>
              <a:t>Ali</a:t>
            </a:r>
            <a:r>
              <a:rPr lang="en-AU" sz="2400" b="1" dirty="0"/>
              <a:t> should choose his own doctor with private appointments, while separate case conferences with his consent could allow the doctor and employer to  discuss return to work planning.</a:t>
            </a: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Workers have the right to choose their own doctor and the right to private medical appointments.</a:t>
            </a: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With Ali’s permission, the employer can meet with the doctor and other healthcare providers (in a case conference) to </a:t>
            </a:r>
            <a:r>
              <a:rPr lang="en-AU" kern="0" dirty="0">
                <a:ea typeface="Times New Roman" panose="02020603050405020304" pitchFamily="18" charset="0"/>
              </a:rPr>
              <a:t>discuss his progress and </a:t>
            </a:r>
            <a:r>
              <a:rPr lang="en-AU" kern="0" dirty="0">
                <a:effectLst/>
                <a:ea typeface="Times New Roman" panose="02020603050405020304" pitchFamily="18" charset="0"/>
              </a:rPr>
              <a:t>return to work options.</a:t>
            </a:r>
            <a:endParaRPr lang="en-AU" kern="100" dirty="0">
              <a:effectLst/>
              <a:ea typeface="Aptos" panose="020B0004020202020204" pitchFamily="34" charset="0"/>
            </a:endParaRPr>
          </a:p>
        </p:txBody>
      </p:sp>
      <p:sp>
        <p:nvSpPr>
          <p:cNvPr id="3" name="Title 2">
            <a:extLst>
              <a:ext uri="{FF2B5EF4-FFF2-40B4-BE49-F238E27FC236}">
                <a16:creationId xmlns:a16="http://schemas.microsoft.com/office/drawing/2014/main" id="{9A16DD80-C55D-02F3-80E3-766827CD2673}"/>
              </a:ext>
            </a:extLst>
          </p:cNvPr>
          <p:cNvSpPr>
            <a:spLocks noGrp="1"/>
          </p:cNvSpPr>
          <p:nvPr>
            <p:ph type="title"/>
          </p:nvPr>
        </p:nvSpPr>
        <p:spPr/>
        <p:txBody>
          <a:bodyPr/>
          <a:lstStyle/>
          <a:p>
            <a:r>
              <a:rPr lang="en-US"/>
              <a:t>Answer 4</a:t>
            </a:r>
          </a:p>
        </p:txBody>
      </p:sp>
    </p:spTree>
    <p:extLst>
      <p:ext uri="{BB962C8B-B14F-4D97-AF65-F5344CB8AC3E}">
        <p14:creationId xmlns:p14="http://schemas.microsoft.com/office/powerpoint/2010/main" val="134889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FA44-652D-C282-C4EA-EBF97FCADE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F644A-906C-9BDE-B974-CF3E27CC982D}"/>
              </a:ext>
            </a:extLst>
          </p:cNvPr>
          <p:cNvSpPr>
            <a:spLocks noGrp="1"/>
          </p:cNvSpPr>
          <p:nvPr>
            <p:ph sz="quarter" idx="13"/>
          </p:nvPr>
        </p:nvSpPr>
        <p:spPr>
          <a:xfrm>
            <a:off x="755650" y="1589649"/>
            <a:ext cx="10664825" cy="4503176"/>
          </a:xfrm>
        </p:spPr>
        <p:txBody>
          <a:bodyPr/>
          <a:lstStyle/>
          <a:p>
            <a:pPr marL="0" indent="0">
              <a:buNone/>
            </a:pPr>
            <a:r>
              <a:rPr lang="en-AU" sz="2200" dirty="0"/>
              <a:t>How could the supermarket have better supported Ali's treatment? </a:t>
            </a:r>
          </a:p>
          <a:p>
            <a:pPr marL="0" indent="0">
              <a:buNone/>
            </a:pPr>
            <a:r>
              <a:rPr lang="en-AU" sz="2200" dirty="0"/>
              <a:t>A) Tell him to schedule appointments on his own time to minimise workplace disruption.</a:t>
            </a:r>
          </a:p>
          <a:p>
            <a:pPr marL="0" indent="0">
              <a:buNone/>
            </a:pPr>
            <a:r>
              <a:rPr lang="en-AU" sz="2200" dirty="0"/>
              <a:t>B) Respect his medical privacy, provide appointments during paid work time, and follow medical recommendations for work modifications.</a:t>
            </a:r>
          </a:p>
          <a:p>
            <a:pPr marL="0" indent="0">
              <a:buNone/>
            </a:pPr>
            <a:r>
              <a:rPr lang="en-AU" sz="2200" dirty="0"/>
              <a:t>C) Suggest he use the company's EAP instead of pursuing a formal claim.</a:t>
            </a:r>
          </a:p>
          <a:p>
            <a:pPr marL="0" indent="0">
              <a:buNone/>
            </a:pPr>
            <a:r>
              <a:rPr lang="en-AU" sz="2200" dirty="0"/>
              <a:t>D) Wait until his claim is fully processed before allowing any workplace modifications.</a:t>
            </a:r>
          </a:p>
          <a:p>
            <a:pPr marL="0" indent="0">
              <a:buNone/>
            </a:pPr>
            <a:endParaRPr lang="en-AU" sz="2200" dirty="0"/>
          </a:p>
          <a:p>
            <a:pPr marL="0" indent="0">
              <a:buNone/>
            </a:pPr>
            <a:r>
              <a:rPr lang="en-AU" sz="2200" i="1" kern="0" dirty="0">
                <a:effectLst/>
                <a:ea typeface="Times New Roman" panose="02020603050405020304" pitchFamily="18" charset="0"/>
              </a:rPr>
              <a:t>Select your answer before moving to the next slide.</a:t>
            </a:r>
            <a:endParaRPr lang="en-AU" sz="2200" kern="100" dirty="0">
              <a:effectLst/>
              <a:ea typeface="Aptos" panose="020B0004020202020204" pitchFamily="34" charset="0"/>
            </a:endParaRPr>
          </a:p>
          <a:p>
            <a:pPr marL="0" indent="0">
              <a:buNone/>
            </a:pPr>
            <a:endParaRPr lang="en-AU" sz="2200" i="1" dirty="0"/>
          </a:p>
        </p:txBody>
      </p:sp>
      <p:sp>
        <p:nvSpPr>
          <p:cNvPr id="3" name="Title 2">
            <a:extLst>
              <a:ext uri="{FF2B5EF4-FFF2-40B4-BE49-F238E27FC236}">
                <a16:creationId xmlns:a16="http://schemas.microsoft.com/office/drawing/2014/main" id="{F029C6E5-19F7-E118-FF70-CA6ECE062CE9}"/>
              </a:ext>
            </a:extLst>
          </p:cNvPr>
          <p:cNvSpPr>
            <a:spLocks noGrp="1"/>
          </p:cNvSpPr>
          <p:nvPr>
            <p:ph type="title"/>
          </p:nvPr>
        </p:nvSpPr>
        <p:spPr/>
        <p:txBody>
          <a:bodyPr/>
          <a:lstStyle/>
          <a:p>
            <a:r>
              <a:rPr lang="en-US" dirty="0"/>
              <a:t>Question 5</a:t>
            </a:r>
          </a:p>
        </p:txBody>
      </p:sp>
    </p:spTree>
    <p:extLst>
      <p:ext uri="{BB962C8B-B14F-4D97-AF65-F5344CB8AC3E}">
        <p14:creationId xmlns:p14="http://schemas.microsoft.com/office/powerpoint/2010/main" val="394529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B03E-CCD1-B1A3-C362-DC636278F8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09455-EADD-9E72-A91F-5378FEAD8D21}"/>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B) Respect his medical privacy, provide appointments during paid work time, and follow medical recommendations for work modifications.</a:t>
            </a:r>
          </a:p>
          <a:p>
            <a:pPr marL="0" lvl="0" indent="0">
              <a:lnSpc>
                <a:spcPct val="115000"/>
              </a:lnSpc>
              <a:spcAft>
                <a:spcPts val="800"/>
              </a:spcAft>
              <a:buSzPts val="1000"/>
              <a:buNone/>
              <a:tabLst>
                <a:tab pos="457200" algn="l"/>
              </a:tabLst>
            </a:pPr>
            <a:endParaRPr lang="en-AU" dirty="0"/>
          </a:p>
          <a:p>
            <a:pPr marL="0" lvl="0" indent="0">
              <a:lnSpc>
                <a:spcPct val="115000"/>
              </a:lnSpc>
              <a:spcAft>
                <a:spcPts val="800"/>
              </a:spcAft>
              <a:buSzPts val="1000"/>
              <a:buNone/>
              <a:tabLst>
                <a:tab pos="457200" algn="l"/>
              </a:tabLst>
            </a:pPr>
            <a:r>
              <a:rPr lang="en-AU" dirty="0"/>
              <a:t>It is harder for workers to access medical treatment when they have to find time outside work hours. In a best practice system the employer allows the worker to attend their appointments during paid work time.</a:t>
            </a:r>
            <a:endParaRPr lang="en-AU" i="1" dirty="0"/>
          </a:p>
          <a:p>
            <a:pPr marL="0" lvl="0" indent="0">
              <a:lnSpc>
                <a:spcPct val="115000"/>
              </a:lnSpc>
              <a:spcAft>
                <a:spcPts val="800"/>
              </a:spcAft>
              <a:buSzPts val="1000"/>
              <a:buNone/>
              <a:tabLst>
                <a:tab pos="457200" algn="l"/>
              </a:tabLst>
            </a:pPr>
            <a:r>
              <a:rPr lang="en-AU" i="1" dirty="0"/>
              <a:t>Reflection:	How does your workplace handle time off for medical appointments related to workplace injuries?</a:t>
            </a:r>
            <a:endParaRPr lang="en-AU"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FB323B2-5941-0628-1C50-EB215E4E0B8C}"/>
              </a:ext>
            </a:extLst>
          </p:cNvPr>
          <p:cNvSpPr>
            <a:spLocks noGrp="1"/>
          </p:cNvSpPr>
          <p:nvPr>
            <p:ph type="title"/>
          </p:nvPr>
        </p:nvSpPr>
        <p:spPr/>
        <p:txBody>
          <a:bodyPr/>
          <a:lstStyle/>
          <a:p>
            <a:r>
              <a:rPr lang="en-US"/>
              <a:t>Answer 5</a:t>
            </a:r>
          </a:p>
        </p:txBody>
      </p:sp>
    </p:spTree>
    <p:extLst>
      <p:ext uri="{BB962C8B-B14F-4D97-AF65-F5344CB8AC3E}">
        <p14:creationId xmlns:p14="http://schemas.microsoft.com/office/powerpoint/2010/main" val="194522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ECA5-184E-0204-A635-87B47375F3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3AEC-7C2F-487B-A1E1-F20FB326F6EA}"/>
              </a:ext>
            </a:extLst>
          </p:cNvPr>
          <p:cNvSpPr>
            <a:spLocks noGrp="1"/>
          </p:cNvSpPr>
          <p:nvPr>
            <p:ph sz="quarter" idx="13"/>
          </p:nvPr>
        </p:nvSpPr>
        <p:spPr>
          <a:xfrm>
            <a:off x="755650" y="1589649"/>
            <a:ext cx="10664825" cy="4503176"/>
          </a:xfrm>
        </p:spPr>
        <p:txBody>
          <a:bodyPr/>
          <a:lstStyle/>
          <a:p>
            <a:pPr marL="0" indent="0">
              <a:buNone/>
            </a:pPr>
            <a:r>
              <a:rPr lang="en-AU" dirty="0"/>
              <a:t>What is the most effective approach to workplace psychological injuries? </a:t>
            </a:r>
          </a:p>
          <a:p>
            <a:pPr marL="0" indent="0">
              <a:buNone/>
            </a:pPr>
            <a:r>
              <a:rPr lang="en-AU" dirty="0"/>
              <a:t>A) Focusing only on medical treatment until the worker is completely better.</a:t>
            </a:r>
          </a:p>
          <a:p>
            <a:pPr marL="0" indent="0">
              <a:buNone/>
            </a:pPr>
            <a:r>
              <a:rPr lang="en-AU" dirty="0"/>
              <a:t>B) Focusing on administrative issues.</a:t>
            </a:r>
          </a:p>
          <a:p>
            <a:pPr marL="0" indent="0">
              <a:buNone/>
            </a:pPr>
            <a:r>
              <a:rPr lang="en-AU" dirty="0"/>
              <a:t>C) Proactively addressing psychosocial hazards in the workplace and reaching out to injured workers to offer help and support.</a:t>
            </a:r>
          </a:p>
          <a:p>
            <a:pPr marL="0" indent="0">
              <a:buNone/>
            </a:pPr>
            <a:r>
              <a:rPr lang="en-AU" dirty="0"/>
              <a:t>D) Keeping detailed notes to protect the business.</a:t>
            </a:r>
          </a:p>
          <a:p>
            <a:pPr>
              <a:buNone/>
            </a:pPr>
            <a:r>
              <a:rPr lang="en-AU" i="1" dirty="0"/>
              <a:t>Select your answer before moving to the next slide.</a:t>
            </a:r>
          </a:p>
        </p:txBody>
      </p:sp>
      <p:sp>
        <p:nvSpPr>
          <p:cNvPr id="3" name="Title 2">
            <a:extLst>
              <a:ext uri="{FF2B5EF4-FFF2-40B4-BE49-F238E27FC236}">
                <a16:creationId xmlns:a16="http://schemas.microsoft.com/office/drawing/2014/main" id="{3CA3E446-7AB7-7EBE-1A82-73E0A8561B65}"/>
              </a:ext>
            </a:extLst>
          </p:cNvPr>
          <p:cNvSpPr>
            <a:spLocks noGrp="1"/>
          </p:cNvSpPr>
          <p:nvPr>
            <p:ph type="title"/>
          </p:nvPr>
        </p:nvSpPr>
        <p:spPr/>
        <p:txBody>
          <a:bodyPr/>
          <a:lstStyle/>
          <a:p>
            <a:r>
              <a:rPr lang="en-US"/>
              <a:t>Question 6</a:t>
            </a:r>
          </a:p>
        </p:txBody>
      </p:sp>
    </p:spTree>
    <p:extLst>
      <p:ext uri="{BB962C8B-B14F-4D97-AF65-F5344CB8AC3E}">
        <p14:creationId xmlns:p14="http://schemas.microsoft.com/office/powerpoint/2010/main" val="186111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0CF7-5CAC-C7DB-2293-507260C035E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B4FFF-45A5-8133-6C12-659B6F91A8B8}"/>
              </a:ext>
            </a:extLst>
          </p:cNvPr>
          <p:cNvSpPr>
            <a:spLocks noGrp="1"/>
          </p:cNvSpPr>
          <p:nvPr>
            <p:ph sz="quarter" idx="13"/>
          </p:nvPr>
        </p:nvSpPr>
        <p:spPr>
          <a:xfrm>
            <a:off x="755650" y="1589649"/>
            <a:ext cx="10664825" cy="4503176"/>
          </a:xfrm>
        </p:spPr>
        <p:txBody>
          <a:bodyPr/>
          <a:lstStyle/>
          <a:p>
            <a:pPr marL="0" indent="0">
              <a:buNone/>
            </a:pPr>
            <a:r>
              <a:rPr lang="en-AU" sz="2000" b="1" dirty="0"/>
              <a:t>C) Proactively addressing psychosocial hazards in the workplace and reaching out to injured workers to offer help and support.</a:t>
            </a:r>
          </a:p>
          <a:p>
            <a:pPr marL="0" lvl="0" indent="0">
              <a:lnSpc>
                <a:spcPct val="115000"/>
              </a:lnSpc>
              <a:spcAft>
                <a:spcPts val="800"/>
              </a:spcAft>
              <a:buSzPts val="1000"/>
              <a:buNone/>
              <a:tabLst>
                <a:tab pos="457200" algn="l"/>
              </a:tabLst>
            </a:pPr>
            <a:r>
              <a:rPr lang="en-AU" sz="2200" dirty="0"/>
              <a:t>Identify and address psychosocial hazards. For example, avoid being understaffed during busy times when customer aggression is more likely. Review how the work is designed, including physical layouts and the processes used.</a:t>
            </a:r>
          </a:p>
          <a:p>
            <a:pPr marL="0" lvl="0" indent="0">
              <a:lnSpc>
                <a:spcPct val="115000"/>
              </a:lnSpc>
              <a:spcAft>
                <a:spcPts val="800"/>
              </a:spcAft>
              <a:buSzPts val="1000"/>
              <a:buNone/>
              <a:tabLst>
                <a:tab pos="457200" algn="l"/>
              </a:tabLst>
            </a:pPr>
            <a:r>
              <a:rPr lang="en-AU" sz="2200" dirty="0"/>
              <a:t>Reach out to injured workers to demonstrate your support and stay connected while they are off work. This advice comes from the best-practice ROCK principles, which you can find in the Workplace Support Systems Guide.</a:t>
            </a:r>
          </a:p>
          <a:p>
            <a:pPr marL="0" lvl="0" indent="0">
              <a:lnSpc>
                <a:spcPct val="115000"/>
              </a:lnSpc>
              <a:spcAft>
                <a:spcPts val="800"/>
              </a:spcAft>
              <a:buSzPts val="1000"/>
              <a:buNone/>
              <a:tabLst>
                <a:tab pos="457200" algn="l"/>
              </a:tabLst>
            </a:pPr>
            <a:r>
              <a:rPr lang="en-AU" sz="2200" i="1" dirty="0"/>
              <a:t>Reflection:	How do you identify and address psychosocial hazards in your workplace?</a:t>
            </a:r>
            <a:endParaRPr lang="en-AU" sz="2200"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5AA918D-4B3C-EFAD-5153-CCBFAEA85864}"/>
              </a:ext>
            </a:extLst>
          </p:cNvPr>
          <p:cNvSpPr>
            <a:spLocks noGrp="1"/>
          </p:cNvSpPr>
          <p:nvPr>
            <p:ph type="title"/>
          </p:nvPr>
        </p:nvSpPr>
        <p:spPr/>
        <p:txBody>
          <a:bodyPr/>
          <a:lstStyle/>
          <a:p>
            <a:r>
              <a:rPr lang="en-US"/>
              <a:t>Answer 6</a:t>
            </a:r>
          </a:p>
        </p:txBody>
      </p:sp>
    </p:spTree>
    <p:extLst>
      <p:ext uri="{BB962C8B-B14F-4D97-AF65-F5344CB8AC3E}">
        <p14:creationId xmlns:p14="http://schemas.microsoft.com/office/powerpoint/2010/main" val="389042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1FF0F-8394-F3EC-FCAF-61610476F4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1F865-C20F-6215-BDBF-199898B18EFE}"/>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2200" dirty="0"/>
              <a:t>The store failed to address the underlying causes of Ali's condition, including understaffing during peak periods and lack of protocols for handling abusive customers. </a:t>
            </a:r>
          </a:p>
          <a:p>
            <a:pPr marL="0" indent="0">
              <a:lnSpc>
                <a:spcPct val="107000"/>
              </a:lnSpc>
              <a:spcAft>
                <a:spcPts val="600"/>
              </a:spcAft>
              <a:buNone/>
            </a:pPr>
            <a:r>
              <a:rPr lang="en-AU" sz="2200" dirty="0"/>
              <a:t>No modifications were offered to reduce Ali’s customer service duties or provide additional support during busy periods when incidents were more likely to occur. </a:t>
            </a:r>
          </a:p>
          <a:p>
            <a:pPr marL="0" indent="0">
              <a:lnSpc>
                <a:spcPct val="107000"/>
              </a:lnSpc>
              <a:spcAft>
                <a:spcPts val="600"/>
              </a:spcAft>
              <a:buNone/>
            </a:pPr>
            <a:r>
              <a:rPr lang="en-AU" sz="2200" dirty="0"/>
              <a:t>The store manager was mainly concerned about maintaining staffing levels and questioned whether Ali’s condition was "really work-related" or just "personal issues," suggesting to other team members that Ali was "playing the system.”</a:t>
            </a:r>
          </a:p>
          <a:p>
            <a:pPr marL="0" indent="0">
              <a:lnSpc>
                <a:spcPct val="107000"/>
              </a:lnSpc>
              <a:spcAft>
                <a:spcPts val="600"/>
              </a:spcAft>
              <a:buNone/>
            </a:pPr>
            <a:endParaRPr lang="en-AU" sz="2200" dirty="0"/>
          </a:p>
          <a:p>
            <a:pPr marL="0" indent="0">
              <a:lnSpc>
                <a:spcPct val="107000"/>
              </a:lnSpc>
              <a:spcAft>
                <a:spcPts val="600"/>
              </a:spcAft>
              <a:buNone/>
            </a:pPr>
            <a:r>
              <a:rPr lang="en-AU" sz="2200" i="1" kern="100" dirty="0">
                <a:ea typeface="Aptos" panose="020B0004020202020204" pitchFamily="34" charset="0"/>
              </a:rPr>
              <a:t>Reflection: 	Notice how the workplace culture makes it harder for Ali to go back to work.</a:t>
            </a:r>
          </a:p>
        </p:txBody>
      </p:sp>
      <p:sp>
        <p:nvSpPr>
          <p:cNvPr id="3" name="Title 2">
            <a:extLst>
              <a:ext uri="{FF2B5EF4-FFF2-40B4-BE49-F238E27FC236}">
                <a16:creationId xmlns:a16="http://schemas.microsoft.com/office/drawing/2014/main" id="{A2FE9F05-E215-B489-37EA-11F257426568}"/>
              </a:ext>
            </a:extLst>
          </p:cNvPr>
          <p:cNvSpPr>
            <a:spLocks noGrp="1"/>
          </p:cNvSpPr>
          <p:nvPr>
            <p:ph type="title"/>
          </p:nvPr>
        </p:nvSpPr>
        <p:spPr/>
        <p:txBody>
          <a:bodyPr/>
          <a:lstStyle/>
          <a:p>
            <a:r>
              <a:rPr lang="en-US" dirty="0"/>
              <a:t>Workplace modifications</a:t>
            </a:r>
          </a:p>
        </p:txBody>
      </p:sp>
    </p:spTree>
    <p:extLst>
      <p:ext uri="{BB962C8B-B14F-4D97-AF65-F5344CB8AC3E}">
        <p14:creationId xmlns:p14="http://schemas.microsoft.com/office/powerpoint/2010/main" val="27352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53D03-0B8F-A276-63AB-669BA14ACB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0763D-B6DE-2E59-13F2-38382B1B0F68}"/>
              </a:ext>
            </a:extLst>
          </p:cNvPr>
          <p:cNvSpPr>
            <a:spLocks noGrp="1"/>
          </p:cNvSpPr>
          <p:nvPr>
            <p:ph sz="quarter" idx="13"/>
          </p:nvPr>
        </p:nvSpPr>
        <p:spPr>
          <a:xfrm>
            <a:off x="755650" y="1589649"/>
            <a:ext cx="10664825" cy="4503176"/>
          </a:xfrm>
        </p:spPr>
        <p:txBody>
          <a:bodyPr/>
          <a:lstStyle/>
          <a:p>
            <a:pPr marL="0" indent="0">
              <a:buNone/>
            </a:pPr>
            <a:r>
              <a:rPr lang="en-AU" dirty="0"/>
              <a:t>According to the Workplace Support Systems Guide (page 4), what approach to modified duties would be most appropriate for Ali?</a:t>
            </a:r>
          </a:p>
          <a:p>
            <a:pPr marL="0" indent="0">
              <a:buNone/>
            </a:pPr>
            <a:r>
              <a:rPr lang="en-AU" dirty="0"/>
              <a:t>A) None – you can’t do a customer service job without serving customers.</a:t>
            </a:r>
          </a:p>
          <a:p>
            <a:pPr marL="0" indent="0">
              <a:buNone/>
            </a:pPr>
            <a:r>
              <a:rPr lang="en-AU" dirty="0"/>
              <a:t>B) Complete removal from the workplace until fully recovered.</a:t>
            </a:r>
          </a:p>
          <a:p>
            <a:pPr marL="0" indent="0">
              <a:buNone/>
            </a:pPr>
            <a:r>
              <a:rPr lang="en-AU" dirty="0"/>
              <a:t>C) Changes that allow him to contribute at work but reduce his expose to customers until he feels better.</a:t>
            </a:r>
          </a:p>
          <a:p>
            <a:pPr marL="0" indent="0">
              <a:buNone/>
            </a:pPr>
            <a:r>
              <a:rPr lang="en-AU" dirty="0"/>
              <a:t>D) Assignment to menial, low-skill tasks unrelated to his normal duties.</a:t>
            </a:r>
          </a:p>
          <a:p>
            <a:pPr>
              <a:buNone/>
            </a:pPr>
            <a:r>
              <a:rPr lang="en-AU" i="1" dirty="0"/>
              <a:t>Select your answer before moving to the next slide.</a:t>
            </a:r>
          </a:p>
        </p:txBody>
      </p:sp>
      <p:sp>
        <p:nvSpPr>
          <p:cNvPr id="3" name="Title 2">
            <a:extLst>
              <a:ext uri="{FF2B5EF4-FFF2-40B4-BE49-F238E27FC236}">
                <a16:creationId xmlns:a16="http://schemas.microsoft.com/office/drawing/2014/main" id="{8603BEDB-44CF-CD73-81FB-76827CDC04FF}"/>
              </a:ext>
            </a:extLst>
          </p:cNvPr>
          <p:cNvSpPr>
            <a:spLocks noGrp="1"/>
          </p:cNvSpPr>
          <p:nvPr>
            <p:ph type="title"/>
          </p:nvPr>
        </p:nvSpPr>
        <p:spPr/>
        <p:txBody>
          <a:bodyPr/>
          <a:lstStyle/>
          <a:p>
            <a:r>
              <a:rPr lang="en-US" dirty="0"/>
              <a:t>Question 7</a:t>
            </a:r>
          </a:p>
        </p:txBody>
      </p:sp>
    </p:spTree>
    <p:extLst>
      <p:ext uri="{BB962C8B-B14F-4D97-AF65-F5344CB8AC3E}">
        <p14:creationId xmlns:p14="http://schemas.microsoft.com/office/powerpoint/2010/main" val="38012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F419-40E2-E34B-2F7A-9E7FB77A25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CDD9BF-391D-2CE0-D6BA-563B8A82056E}"/>
              </a:ext>
            </a:extLst>
          </p:cNvPr>
          <p:cNvSpPr>
            <a:spLocks noGrp="1"/>
          </p:cNvSpPr>
          <p:nvPr>
            <p:ph sz="quarter" idx="13"/>
          </p:nvPr>
        </p:nvSpPr>
        <p:spPr>
          <a:xfrm>
            <a:off x="755650" y="1567347"/>
            <a:ext cx="10664825" cy="4503176"/>
          </a:xfrm>
        </p:spPr>
        <p:txBody>
          <a:bodyPr/>
          <a:lstStyle/>
          <a:p>
            <a:pPr marL="0" indent="0">
              <a:buNone/>
            </a:pPr>
            <a:r>
              <a:rPr lang="en-AU" sz="2000" b="1" dirty="0"/>
              <a:t>C) Changes that allow him to contribute at work but reduce his expose to customers until he feels better.</a:t>
            </a:r>
          </a:p>
          <a:p>
            <a:pPr marL="0" lvl="0" indent="0">
              <a:lnSpc>
                <a:spcPct val="115000"/>
              </a:lnSpc>
              <a:spcAft>
                <a:spcPts val="800"/>
              </a:spcAft>
              <a:buSzPts val="1000"/>
              <a:buNone/>
              <a:tabLst>
                <a:tab pos="457200" algn="l"/>
              </a:tabLst>
            </a:pPr>
            <a:r>
              <a:rPr lang="en-AU" sz="2200" dirty="0"/>
              <a:t>Provide duties that match the worker’s current capacity while respecting medical advice.</a:t>
            </a:r>
          </a:p>
          <a:p>
            <a:pPr marL="0" lvl="0" indent="0">
              <a:lnSpc>
                <a:spcPct val="115000"/>
              </a:lnSpc>
              <a:spcAft>
                <a:spcPts val="800"/>
              </a:spcAft>
              <a:buSzPts val="1000"/>
              <a:buNone/>
              <a:tabLst>
                <a:tab pos="457200" algn="l"/>
              </a:tabLst>
            </a:pPr>
            <a:r>
              <a:rPr lang="en-AU" sz="2200" dirty="0"/>
              <a:t>Providing menial duties or ‘busy work’ makes the worker feel less valued. The work should be meaningful and aim to maintain the worker’s skills while reducing exposure to workplace hazards.</a:t>
            </a:r>
          </a:p>
          <a:p>
            <a:pPr marL="0" lvl="0" indent="0">
              <a:lnSpc>
                <a:spcPct val="115000"/>
              </a:lnSpc>
              <a:spcAft>
                <a:spcPts val="800"/>
              </a:spcAft>
              <a:buSzPts val="1000"/>
              <a:buNone/>
              <a:tabLst>
                <a:tab pos="457200" algn="l"/>
              </a:tabLst>
            </a:pPr>
            <a:endParaRPr lang="en-AU" sz="2200" dirty="0"/>
          </a:p>
          <a:p>
            <a:pPr marL="0" lvl="0" indent="0">
              <a:lnSpc>
                <a:spcPct val="115000"/>
              </a:lnSpc>
              <a:spcAft>
                <a:spcPts val="800"/>
              </a:spcAft>
              <a:buSzPts val="1000"/>
              <a:buNone/>
              <a:tabLst>
                <a:tab pos="457200" algn="l"/>
              </a:tabLst>
            </a:pPr>
            <a:r>
              <a:rPr lang="en-AU" sz="2200" i="1" dirty="0"/>
              <a:t>Reflection:	What modified duties would you offer to Ali?</a:t>
            </a:r>
            <a:endParaRPr lang="en-AU" sz="2200"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6EA2BEF-2BF1-585D-91F8-45BE56726771}"/>
              </a:ext>
            </a:extLst>
          </p:cNvPr>
          <p:cNvSpPr>
            <a:spLocks noGrp="1"/>
          </p:cNvSpPr>
          <p:nvPr>
            <p:ph type="title"/>
          </p:nvPr>
        </p:nvSpPr>
        <p:spPr/>
        <p:txBody>
          <a:bodyPr/>
          <a:lstStyle/>
          <a:p>
            <a:r>
              <a:rPr lang="en-US" dirty="0"/>
              <a:t>Answer 7</a:t>
            </a:r>
          </a:p>
        </p:txBody>
      </p:sp>
    </p:spTree>
    <p:extLst>
      <p:ext uri="{BB962C8B-B14F-4D97-AF65-F5344CB8AC3E}">
        <p14:creationId xmlns:p14="http://schemas.microsoft.com/office/powerpoint/2010/main" val="30857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1E688-8B4F-C7CB-F587-269D72893B9A}"/>
              </a:ext>
            </a:extLst>
          </p:cNvPr>
          <p:cNvSpPr>
            <a:spLocks noGrp="1"/>
          </p:cNvSpPr>
          <p:nvPr>
            <p:ph type="title"/>
          </p:nvPr>
        </p:nvSpPr>
        <p:spPr/>
        <p:txBody>
          <a:bodyPr/>
          <a:lstStyle/>
          <a:p>
            <a:r>
              <a:rPr lang="en-ID"/>
              <a:t>Learning objectives</a:t>
            </a:r>
          </a:p>
        </p:txBody>
      </p:sp>
      <p:sp>
        <p:nvSpPr>
          <p:cNvPr id="9" name="Content Placeholder 8">
            <a:extLst>
              <a:ext uri="{FF2B5EF4-FFF2-40B4-BE49-F238E27FC236}">
                <a16:creationId xmlns:a16="http://schemas.microsoft.com/office/drawing/2014/main" id="{163EBEC2-580C-D642-ADD4-D55211190A58}"/>
              </a:ext>
            </a:extLst>
          </p:cNvPr>
          <p:cNvSpPr>
            <a:spLocks noGrp="1"/>
          </p:cNvSpPr>
          <p:nvPr>
            <p:ph sz="quarter" idx="13"/>
          </p:nvPr>
        </p:nvSpPr>
        <p:spPr/>
        <p:txBody>
          <a:bodyPr/>
          <a:lstStyle/>
          <a:p>
            <a:pPr marL="0" indent="0">
              <a:buNone/>
            </a:pPr>
            <a:r>
              <a:rPr lang="en-ID" dirty="0"/>
              <a:t>By the end of this module, you will be able to:</a:t>
            </a:r>
          </a:p>
          <a:p>
            <a:pPr marL="0" indent="0">
              <a:buNone/>
            </a:pPr>
            <a:endParaRPr lang="en-ID" dirty="0"/>
          </a:p>
          <a:p>
            <a:r>
              <a:rPr lang="en-ID" dirty="0"/>
              <a:t>Apply evidence-based principles from the It Pays To Care framework.</a:t>
            </a:r>
          </a:p>
          <a:p>
            <a:r>
              <a:rPr lang="en-ID" dirty="0"/>
              <a:t>Respond effectively after a workplace injury.</a:t>
            </a:r>
          </a:p>
          <a:p>
            <a:r>
              <a:rPr lang="en-ID" dirty="0"/>
              <a:t>Develop effective return-to-work strategies to support injured workers.</a:t>
            </a:r>
          </a:p>
        </p:txBody>
      </p:sp>
    </p:spTree>
    <p:custDataLst>
      <p:tags r:id="rId1"/>
    </p:custDataLst>
    <p:extLst>
      <p:ext uri="{BB962C8B-B14F-4D97-AF65-F5344CB8AC3E}">
        <p14:creationId xmlns:p14="http://schemas.microsoft.com/office/powerpoint/2010/main" val="180332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917D-663F-B833-84FC-418C1E2045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92B89-7944-6150-9E69-3687FB07EAE3}"/>
              </a:ext>
            </a:extLst>
          </p:cNvPr>
          <p:cNvSpPr>
            <a:spLocks noGrp="1"/>
          </p:cNvSpPr>
          <p:nvPr>
            <p:ph sz="quarter" idx="13"/>
          </p:nvPr>
        </p:nvSpPr>
        <p:spPr>
          <a:xfrm>
            <a:off x="755650" y="1589649"/>
            <a:ext cx="10664825" cy="4503176"/>
          </a:xfrm>
        </p:spPr>
        <p:txBody>
          <a:bodyPr lIns="91440" tIns="45720" rIns="91440" bIns="45720" anchor="t"/>
          <a:lstStyle/>
          <a:p>
            <a:pPr marL="0" indent="0">
              <a:buNone/>
            </a:pPr>
            <a:r>
              <a:rPr lang="en-AU" dirty="0">
                <a:latin typeface="Calibri"/>
                <a:ea typeface="Calibri"/>
                <a:cs typeface="Calibri"/>
              </a:rPr>
              <a:t>What is the most effective approach to developing a Return To Work plan for Ali? (Refer to the Return To Work Planning Guide)</a:t>
            </a:r>
          </a:p>
          <a:p>
            <a:pPr marL="0" indent="0">
              <a:buNone/>
            </a:pPr>
            <a:r>
              <a:rPr lang="en-AU" dirty="0"/>
              <a:t>A) Follow his medical certificate.</a:t>
            </a:r>
          </a:p>
          <a:p>
            <a:pPr marL="0" indent="0">
              <a:buNone/>
            </a:pPr>
            <a:r>
              <a:rPr lang="en-AU" dirty="0"/>
              <a:t>B) Focusing on the workplace's operational needs first.</a:t>
            </a:r>
          </a:p>
          <a:p>
            <a:pPr marL="0" indent="0">
              <a:buNone/>
            </a:pPr>
            <a:r>
              <a:rPr lang="en-AU" dirty="0"/>
              <a:t>C) Consult with him, carefully consider his doctor’s advice and blend this with your workplace knowledge to make a plan that is safe and realistic.</a:t>
            </a:r>
          </a:p>
          <a:p>
            <a:pPr marL="0" indent="0">
              <a:buNone/>
            </a:pPr>
            <a:r>
              <a:rPr lang="en-AU" dirty="0">
                <a:latin typeface="Calibri"/>
                <a:ea typeface="Calibri"/>
                <a:cs typeface="Calibri"/>
              </a:rPr>
              <a:t>D) Implement standard protocols for all psychological injuries.</a:t>
            </a:r>
          </a:p>
          <a:p>
            <a:pPr>
              <a:buNone/>
            </a:pPr>
            <a:r>
              <a:rPr lang="en-AU" i="1" dirty="0"/>
              <a:t>Select your answer before moving to the next slide.</a:t>
            </a:r>
          </a:p>
        </p:txBody>
      </p:sp>
      <p:sp>
        <p:nvSpPr>
          <p:cNvPr id="3" name="Title 2">
            <a:extLst>
              <a:ext uri="{FF2B5EF4-FFF2-40B4-BE49-F238E27FC236}">
                <a16:creationId xmlns:a16="http://schemas.microsoft.com/office/drawing/2014/main" id="{FD67200F-ADCB-EC00-3B7A-3EE5E23DFC2B}"/>
              </a:ext>
            </a:extLst>
          </p:cNvPr>
          <p:cNvSpPr>
            <a:spLocks noGrp="1"/>
          </p:cNvSpPr>
          <p:nvPr>
            <p:ph type="title"/>
          </p:nvPr>
        </p:nvSpPr>
        <p:spPr/>
        <p:txBody>
          <a:bodyPr/>
          <a:lstStyle/>
          <a:p>
            <a:r>
              <a:rPr lang="en-US" dirty="0"/>
              <a:t>Question 8</a:t>
            </a:r>
          </a:p>
        </p:txBody>
      </p:sp>
    </p:spTree>
    <p:extLst>
      <p:ext uri="{BB962C8B-B14F-4D97-AF65-F5344CB8AC3E}">
        <p14:creationId xmlns:p14="http://schemas.microsoft.com/office/powerpoint/2010/main" val="173985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8D705-2462-E1BB-28BA-8AA38195E9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7EBCC-4944-101B-0A67-2140BB98C209}"/>
              </a:ext>
            </a:extLst>
          </p:cNvPr>
          <p:cNvSpPr>
            <a:spLocks noGrp="1"/>
          </p:cNvSpPr>
          <p:nvPr>
            <p:ph sz="quarter" idx="13"/>
          </p:nvPr>
        </p:nvSpPr>
        <p:spPr>
          <a:xfrm>
            <a:off x="755650" y="1567347"/>
            <a:ext cx="10664825" cy="4503176"/>
          </a:xfrm>
        </p:spPr>
        <p:txBody>
          <a:bodyPr/>
          <a:lstStyle/>
          <a:p>
            <a:pPr marL="0" indent="0">
              <a:buNone/>
            </a:pPr>
            <a:r>
              <a:rPr lang="en-AU" sz="2200" b="1" dirty="0"/>
              <a:t>C) Consult with him, carefully consider his doctor’s advice and blend this with your workplace knowledge to make a plan that is safe and realistic.</a:t>
            </a:r>
          </a:p>
          <a:p>
            <a:pPr marL="0" lvl="0" indent="0">
              <a:lnSpc>
                <a:spcPct val="115000"/>
              </a:lnSpc>
              <a:spcAft>
                <a:spcPts val="800"/>
              </a:spcAft>
              <a:buSzPts val="1000"/>
              <a:buNone/>
              <a:tabLst>
                <a:tab pos="457200" algn="l"/>
              </a:tabLst>
            </a:pPr>
            <a:r>
              <a:rPr lang="en-AU" sz="2200" dirty="0"/>
              <a:t>Successful return to work planning requires careful consideration of medical advice mixed with your understanding of what your workplace can offer – for example different work hours or duties. Importantly, Ali should be involved in developing the plan.</a:t>
            </a:r>
          </a:p>
          <a:p>
            <a:pPr marL="0" lvl="0" indent="0">
              <a:lnSpc>
                <a:spcPct val="115000"/>
              </a:lnSpc>
              <a:spcAft>
                <a:spcPts val="800"/>
              </a:spcAft>
              <a:buSzPts val="1000"/>
              <a:buNone/>
              <a:tabLst>
                <a:tab pos="457200" algn="l"/>
              </a:tabLst>
            </a:pPr>
            <a:r>
              <a:rPr lang="en-AU" sz="2200" dirty="0"/>
              <a:t>When workers are involved in recovery planning they get back to work quicker and have more success in staying at work.</a:t>
            </a:r>
            <a:endParaRPr lang="en-AU" sz="2200" i="1" dirty="0"/>
          </a:p>
          <a:p>
            <a:pPr marL="0" lvl="0" indent="0">
              <a:lnSpc>
                <a:spcPct val="115000"/>
              </a:lnSpc>
              <a:spcAft>
                <a:spcPts val="800"/>
              </a:spcAft>
              <a:buSzPts val="1000"/>
              <a:buNone/>
              <a:tabLst>
                <a:tab pos="457200" algn="l"/>
              </a:tabLst>
            </a:pPr>
            <a:r>
              <a:rPr lang="en-AU" sz="2200" i="1" dirty="0"/>
              <a:t>Reflection:	Have you been involved in return to work planning before? What would you 			do differently next time?</a:t>
            </a:r>
            <a:endParaRPr lang="en-AU" sz="2200"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FDA8916D-B43E-F282-146B-CAFE517C68DB}"/>
              </a:ext>
            </a:extLst>
          </p:cNvPr>
          <p:cNvSpPr>
            <a:spLocks noGrp="1"/>
          </p:cNvSpPr>
          <p:nvPr>
            <p:ph type="title"/>
          </p:nvPr>
        </p:nvSpPr>
        <p:spPr/>
        <p:txBody>
          <a:bodyPr/>
          <a:lstStyle/>
          <a:p>
            <a:r>
              <a:rPr lang="en-US" dirty="0"/>
              <a:t>Answer 8</a:t>
            </a:r>
          </a:p>
        </p:txBody>
      </p:sp>
    </p:spTree>
    <p:extLst>
      <p:ext uri="{BB962C8B-B14F-4D97-AF65-F5344CB8AC3E}">
        <p14:creationId xmlns:p14="http://schemas.microsoft.com/office/powerpoint/2010/main" val="66286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F033-AA0E-98C4-AB38-C1D1681D1B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48130-BAE8-4EBD-D9F7-49AB38B1C2C9}"/>
              </a:ext>
            </a:extLst>
          </p:cNvPr>
          <p:cNvSpPr>
            <a:spLocks noGrp="1"/>
          </p:cNvSpPr>
          <p:nvPr>
            <p:ph sz="quarter" idx="13"/>
          </p:nvPr>
        </p:nvSpPr>
        <p:spPr>
          <a:xfrm>
            <a:off x="755650" y="1603717"/>
            <a:ext cx="10664825" cy="4489108"/>
          </a:xfrm>
        </p:spPr>
        <p:txBody>
          <a:bodyPr/>
          <a:lstStyle/>
          <a:p>
            <a:pPr marL="0" indent="0">
              <a:lnSpc>
                <a:spcPct val="115000"/>
              </a:lnSpc>
              <a:spcAft>
                <a:spcPts val="800"/>
              </a:spcAft>
              <a:buNone/>
            </a:pPr>
            <a:r>
              <a:rPr lang="en-AU" sz="2200" kern="0" dirty="0">
                <a:effectLst/>
                <a:latin typeface="Times New Roman" panose="02020603050405020304" pitchFamily="18" charset="0"/>
                <a:ea typeface="Times New Roman" panose="02020603050405020304" pitchFamily="18" charset="0"/>
                <a:cs typeface="Times New Roman" panose="02020603050405020304" pitchFamily="18" charset="0"/>
              </a:rPr>
              <a:t>Ali struggled through two more weeks of work, with his anxiety and sleep disturbances worsening. The unsupportive workplace environment and suggestions from colleagues that he was "faking it" compounded his distress.</a:t>
            </a:r>
            <a:endParaRPr lang="en-AU" sz="2200" kern="100" dirty="0">
              <a:effectLst/>
              <a:latin typeface="Tahoma" panose="020B060403050404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AU" sz="2200" kern="0" dirty="0">
                <a:effectLst/>
                <a:latin typeface="Times New Roman" panose="02020603050405020304" pitchFamily="18" charset="0"/>
                <a:ea typeface="Times New Roman" panose="02020603050405020304" pitchFamily="18" charset="0"/>
                <a:cs typeface="Times New Roman" panose="02020603050405020304" pitchFamily="18" charset="0"/>
              </a:rPr>
              <a:t>When Ali finally reached breaking point and his doctor insisted he take time off, his claim was still under review. The uncertainty around claim acceptance created financial anxiety, further complicating his recovery. He didn’t hear from the store’s Return To Work Coordinator during this time.</a:t>
            </a:r>
          </a:p>
          <a:p>
            <a:pPr marL="0" indent="0">
              <a:lnSpc>
                <a:spcPct val="115000"/>
              </a:lnSpc>
              <a:spcAft>
                <a:spcPts val="800"/>
              </a:spcAft>
              <a:buNone/>
            </a:pPr>
            <a:r>
              <a:rPr lang="en-AU" sz="2200" kern="0" dirty="0">
                <a:effectLst/>
                <a:latin typeface="Times New Roman" panose="02020603050405020304" pitchFamily="18" charset="0"/>
                <a:ea typeface="Times New Roman" panose="02020603050405020304" pitchFamily="18" charset="0"/>
                <a:cs typeface="Times New Roman" panose="02020603050405020304" pitchFamily="18" charset="0"/>
              </a:rPr>
              <a:t>After eight weeks, Ali's psychological symptoms had significantly worsened. What began as work-related anxiety had developed into depression, with Ali becoming withdrawn and unsure about his future work prospects.</a:t>
            </a:r>
            <a:endParaRPr lang="en-AU" sz="2200"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90CBA5A-7146-F41E-856D-08110003866D}"/>
              </a:ext>
            </a:extLst>
          </p:cNvPr>
          <p:cNvSpPr>
            <a:spLocks noGrp="1"/>
          </p:cNvSpPr>
          <p:nvPr>
            <p:ph type="title"/>
          </p:nvPr>
        </p:nvSpPr>
        <p:spPr/>
        <p:txBody>
          <a:bodyPr/>
          <a:lstStyle/>
          <a:p>
            <a:r>
              <a:rPr lang="en-US" dirty="0"/>
              <a:t>Short term outcomes</a:t>
            </a:r>
            <a:br>
              <a:rPr lang="en-US" dirty="0"/>
            </a:br>
            <a:endParaRPr lang="en-US" dirty="0"/>
          </a:p>
        </p:txBody>
      </p:sp>
    </p:spTree>
    <p:extLst>
      <p:ext uri="{BB962C8B-B14F-4D97-AF65-F5344CB8AC3E}">
        <p14:creationId xmlns:p14="http://schemas.microsoft.com/office/powerpoint/2010/main" val="1136090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8E10-A7A3-B967-9ADD-982CC5676C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6B27A7-632F-83BF-A5D1-02F62AEA8030}"/>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3600" dirty="0"/>
              <a:t>Now let's examine how Ali's story could have unfolded with best-practice support systems in place. </a:t>
            </a:r>
          </a:p>
        </p:txBody>
      </p:sp>
      <p:sp>
        <p:nvSpPr>
          <p:cNvPr id="3" name="Title 2">
            <a:extLst>
              <a:ext uri="{FF2B5EF4-FFF2-40B4-BE49-F238E27FC236}">
                <a16:creationId xmlns:a16="http://schemas.microsoft.com/office/drawing/2014/main" id="{426CB531-8F82-DE4A-562E-7DC7A0098E25}"/>
              </a:ext>
            </a:extLst>
          </p:cNvPr>
          <p:cNvSpPr>
            <a:spLocks noGrp="1"/>
          </p:cNvSpPr>
          <p:nvPr>
            <p:ph type="title"/>
          </p:nvPr>
        </p:nvSpPr>
        <p:spPr/>
        <p:txBody>
          <a:bodyPr/>
          <a:lstStyle/>
          <a:p>
            <a:r>
              <a:rPr lang="en-US"/>
              <a:t>A better way forward</a:t>
            </a:r>
          </a:p>
        </p:txBody>
      </p:sp>
    </p:spTree>
    <p:extLst>
      <p:ext uri="{BB962C8B-B14F-4D97-AF65-F5344CB8AC3E}">
        <p14:creationId xmlns:p14="http://schemas.microsoft.com/office/powerpoint/2010/main" val="374052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C1D-8C9D-C1A3-2483-68BEF92CA9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37C7A0-4FA4-287C-5B60-683BF211BA81}"/>
              </a:ext>
            </a:extLst>
          </p:cNvPr>
          <p:cNvSpPr>
            <a:spLocks noGrp="1"/>
          </p:cNvSpPr>
          <p:nvPr>
            <p:ph sz="quarter" idx="13"/>
          </p:nvPr>
        </p:nvSpPr>
        <p:spPr>
          <a:xfrm>
            <a:off x="768902" y="1603717"/>
            <a:ext cx="10664825" cy="4489108"/>
          </a:xfrm>
        </p:spPr>
        <p:txBody>
          <a:bodyPr/>
          <a:lstStyle/>
          <a:p>
            <a:pPr marL="0" indent="0">
              <a:lnSpc>
                <a:spcPct val="107000"/>
              </a:lnSpc>
              <a:spcAft>
                <a:spcPts val="600"/>
              </a:spcAft>
              <a:buNone/>
            </a:pPr>
            <a:r>
              <a:rPr lang="en-AU" dirty="0"/>
              <a:t>When Ali reported increasing anxiety related to customer aggression, the team leader responded empathetically. She validated Ali’s experience and reassured him that his wellbeing was a priority.</a:t>
            </a:r>
          </a:p>
          <a:p>
            <a:pPr marL="0" indent="0">
              <a:lnSpc>
                <a:spcPct val="107000"/>
              </a:lnSpc>
              <a:spcAft>
                <a:spcPts val="600"/>
              </a:spcAft>
              <a:buNone/>
            </a:pPr>
            <a:r>
              <a:rPr lang="en-AU" dirty="0"/>
              <a:t>The store’s Return To Work Coordinator clearly explained both the company's internal support program and the formal compensation process, emphasising that Ali could access both simultaneously.</a:t>
            </a:r>
          </a:p>
          <a:p>
            <a:pPr marL="0" indent="0">
              <a:lnSpc>
                <a:spcPct val="107000"/>
              </a:lnSpc>
              <a:spcAft>
                <a:spcPts val="600"/>
              </a:spcAft>
              <a:buNone/>
            </a:pPr>
            <a:endParaRPr lang="en-AU" dirty="0"/>
          </a:p>
          <a:p>
            <a:pPr marL="0" indent="0">
              <a:lnSpc>
                <a:spcPct val="107000"/>
              </a:lnSpc>
              <a:spcAft>
                <a:spcPts val="600"/>
              </a:spcAft>
              <a:buNone/>
            </a:pPr>
            <a:r>
              <a:rPr lang="en-AU" i="1" dirty="0"/>
              <a:t>Reflection: Note how this supportive initial response creates a foundation for successful management of Ali’s psychological injury.</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984BE8AD-D2D6-7117-5D5F-6396C8FBFA15}"/>
              </a:ext>
            </a:extLst>
          </p:cNvPr>
          <p:cNvSpPr>
            <a:spLocks noGrp="1"/>
          </p:cNvSpPr>
          <p:nvPr>
            <p:ph type="title"/>
          </p:nvPr>
        </p:nvSpPr>
        <p:spPr/>
        <p:txBody>
          <a:bodyPr/>
          <a:lstStyle/>
          <a:p>
            <a:r>
              <a:rPr lang="en-US"/>
              <a:t>Initial Response</a:t>
            </a:r>
          </a:p>
        </p:txBody>
      </p:sp>
    </p:spTree>
    <p:extLst>
      <p:ext uri="{BB962C8B-B14F-4D97-AF65-F5344CB8AC3E}">
        <p14:creationId xmlns:p14="http://schemas.microsoft.com/office/powerpoint/2010/main" val="1484000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25E0-9480-7DCD-0A7F-0B0B0BD425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B1F3D-1FC6-AEDA-A94A-8D83CF0A703D}"/>
              </a:ext>
            </a:extLst>
          </p:cNvPr>
          <p:cNvSpPr>
            <a:spLocks noGrp="1"/>
          </p:cNvSpPr>
          <p:nvPr>
            <p:ph sz="quarter" idx="13"/>
          </p:nvPr>
        </p:nvSpPr>
        <p:spPr>
          <a:xfrm>
            <a:off x="755650" y="1603717"/>
            <a:ext cx="10664825" cy="4489108"/>
          </a:xfrm>
        </p:spPr>
        <p:txBody>
          <a:bodyPr/>
          <a:lstStyle/>
          <a:p>
            <a:pPr marL="0" indent="0">
              <a:buNone/>
            </a:pPr>
            <a:r>
              <a:rPr lang="en-AU" sz="2200" dirty="0"/>
              <a:t>The supermarket respected Ali's right to private medical appointments, only participating in case conferences with his consent. </a:t>
            </a:r>
          </a:p>
          <a:p>
            <a:pPr marL="0" indent="0">
              <a:buNone/>
            </a:pPr>
            <a:r>
              <a:rPr lang="en-AU" sz="2200" dirty="0"/>
              <a:t>Ali’s manager allowed him to return to work with less customer contact. Ali worked on stock management and preparing click-and-collect orders instead. </a:t>
            </a:r>
          </a:p>
          <a:p>
            <a:pPr marL="0" indent="0">
              <a:buNone/>
            </a:pPr>
            <a:r>
              <a:rPr lang="en-AU" sz="2200" dirty="0"/>
              <a:t>The store managers reviewed staffing levels during peak periods and set new procedures for responding to customer aggression. The managers also held a team briefing about supporting colleagues experiencing mental ill health, emphasising confidentiality and respect (they did not identify Ali).</a:t>
            </a:r>
          </a:p>
          <a:p>
            <a:pPr marL="0" indent="0">
              <a:buNone/>
            </a:pPr>
            <a:r>
              <a:rPr lang="en-AU" sz="2200" i="1" dirty="0"/>
              <a:t>Reflection: 	Notice how these practical actions address both Ali’s immediate 				needs  and the underlying workplace psychosocial hazards.</a:t>
            </a:r>
            <a:endParaRPr lang="en-AU" sz="2200" dirty="0"/>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D594E36B-7EAA-F113-7600-A282555997AB}"/>
              </a:ext>
            </a:extLst>
          </p:cNvPr>
          <p:cNvSpPr>
            <a:spLocks noGrp="1"/>
          </p:cNvSpPr>
          <p:nvPr>
            <p:ph type="title"/>
          </p:nvPr>
        </p:nvSpPr>
        <p:spPr/>
        <p:txBody>
          <a:bodyPr/>
          <a:lstStyle/>
          <a:p>
            <a:r>
              <a:rPr lang="en-US"/>
              <a:t>Proactive Approach – Support Systems</a:t>
            </a:r>
          </a:p>
        </p:txBody>
      </p:sp>
    </p:spTree>
    <p:extLst>
      <p:ext uri="{BB962C8B-B14F-4D97-AF65-F5344CB8AC3E}">
        <p14:creationId xmlns:p14="http://schemas.microsoft.com/office/powerpoint/2010/main" val="2764081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1C42-3475-439F-D440-58F7F00A64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DF4CE-1F3F-BC65-0B4F-3B393C27B1E6}"/>
              </a:ext>
            </a:extLst>
          </p:cNvPr>
          <p:cNvSpPr>
            <a:spLocks noGrp="1"/>
          </p:cNvSpPr>
          <p:nvPr>
            <p:ph sz="quarter" idx="13"/>
          </p:nvPr>
        </p:nvSpPr>
        <p:spPr>
          <a:xfrm>
            <a:off x="755650" y="1459833"/>
            <a:ext cx="10664825" cy="4632992"/>
          </a:xfrm>
        </p:spPr>
        <p:txBody>
          <a:bodyPr/>
          <a:lstStyle/>
          <a:p>
            <a:pPr marL="0" indent="0">
              <a:buNone/>
            </a:pPr>
            <a:r>
              <a:rPr lang="en-AU" sz="2200" dirty="0"/>
              <a:t>The RTW Coordinator connected Ali with a local psychologist experienced in workplace anxiety and arranged for appointments during paid work time. </a:t>
            </a:r>
          </a:p>
          <a:p>
            <a:pPr marL="0" indent="0">
              <a:buNone/>
            </a:pPr>
            <a:r>
              <a:rPr lang="en-AU" sz="2200" dirty="0"/>
              <a:t>The RTW Coordinator also gave Ali information about financial assistance options while he waited for his claim outcome.</a:t>
            </a:r>
          </a:p>
          <a:p>
            <a:pPr marL="0" indent="0">
              <a:buNone/>
            </a:pPr>
            <a:r>
              <a:rPr lang="en-AU" sz="2200" dirty="0"/>
              <a:t>The team leader stayed in touch with Ali and focused on Ali's wellbeing rather than just procedural requirements. When Ali's doctor recommended a gradual return to customer-facing duties, the store developed a step-by-step plan in consultation with Ali and his psychologist.</a:t>
            </a:r>
          </a:p>
          <a:p>
            <a:pPr marL="0" indent="0">
              <a:buNone/>
            </a:pPr>
            <a:r>
              <a:rPr lang="en-AU" sz="2200" i="1" dirty="0"/>
              <a:t>Reflection: 	Consider how these solutions address barriers while respecting Ali's agency 		in his recovery process.</a:t>
            </a:r>
            <a:endParaRPr lang="en-AU" sz="2200" dirty="0"/>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7A5D5094-FF81-5941-57D7-07796996D166}"/>
              </a:ext>
            </a:extLst>
          </p:cNvPr>
          <p:cNvSpPr>
            <a:spLocks noGrp="1"/>
          </p:cNvSpPr>
          <p:nvPr>
            <p:ph type="title"/>
          </p:nvPr>
        </p:nvSpPr>
        <p:spPr/>
        <p:txBody>
          <a:bodyPr/>
          <a:lstStyle/>
          <a:p>
            <a:r>
              <a:rPr lang="en-US" dirty="0"/>
              <a:t>Proactive Approach – Healthcare Access</a:t>
            </a:r>
          </a:p>
        </p:txBody>
      </p:sp>
    </p:spTree>
    <p:extLst>
      <p:ext uri="{BB962C8B-B14F-4D97-AF65-F5344CB8AC3E}">
        <p14:creationId xmlns:p14="http://schemas.microsoft.com/office/powerpoint/2010/main" val="318848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9FBB-34A7-CCDC-C2C7-D864630232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DEED94-241A-36BA-AC97-1D55C22629A0}"/>
              </a:ext>
            </a:extLst>
          </p:cNvPr>
          <p:cNvSpPr>
            <a:spLocks noGrp="1"/>
          </p:cNvSpPr>
          <p:nvPr>
            <p:ph sz="quarter" idx="13"/>
          </p:nvPr>
        </p:nvSpPr>
        <p:spPr>
          <a:xfrm>
            <a:off x="755650" y="1459833"/>
            <a:ext cx="10664825" cy="4632992"/>
          </a:xfrm>
        </p:spPr>
        <p:txBody>
          <a:bodyPr/>
          <a:lstStyle/>
          <a:p>
            <a:pPr marL="0" indent="0">
              <a:buNone/>
            </a:pPr>
            <a:r>
              <a:rPr lang="en-AU" dirty="0"/>
              <a:t>Eight weeks later Ali’s anxiety had improved significantly.</a:t>
            </a:r>
          </a:p>
          <a:p>
            <a:pPr marL="0" indent="0">
              <a:buNone/>
            </a:pPr>
            <a:r>
              <a:rPr lang="en-AU" dirty="0"/>
              <a:t>He worked the same hours but with different duties, avoiding financial stress.</a:t>
            </a:r>
          </a:p>
          <a:p>
            <a:pPr marL="0" indent="0">
              <a:buNone/>
            </a:pPr>
            <a:r>
              <a:rPr lang="en-AU" dirty="0"/>
              <a:t>He gradually started working on customer service again, building his confidence.</a:t>
            </a:r>
          </a:p>
          <a:p>
            <a:pPr marL="0" indent="0">
              <a:buNone/>
            </a:pPr>
            <a:r>
              <a:rPr lang="en-AU" dirty="0"/>
              <a:t>The store’s responsive approach to psychosocial hazards led to lower incident numbers. </a:t>
            </a:r>
          </a:p>
          <a:p>
            <a:pPr marL="0" indent="0">
              <a:buNone/>
            </a:pPr>
            <a:endParaRPr lang="en-AU" dirty="0"/>
          </a:p>
          <a:p>
            <a:pPr marL="0" indent="0">
              <a:buNone/>
            </a:pPr>
            <a:r>
              <a:rPr lang="en-AU" dirty="0"/>
              <a:t>Self-guided notes: </a:t>
            </a:r>
            <a:r>
              <a:rPr lang="en-AU" i="1" dirty="0"/>
              <a:t>Compare these outcomes with the original scenario to see the dramatic difference made by effective systems.</a:t>
            </a:r>
            <a:endParaRPr lang="en-AU" dirty="0"/>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D60D9F8D-6474-6F25-3879-F5000E872CE9}"/>
              </a:ext>
            </a:extLst>
          </p:cNvPr>
          <p:cNvSpPr>
            <a:spLocks noGrp="1"/>
          </p:cNvSpPr>
          <p:nvPr>
            <p:ph type="title"/>
          </p:nvPr>
        </p:nvSpPr>
        <p:spPr/>
        <p:txBody>
          <a:bodyPr/>
          <a:lstStyle/>
          <a:p>
            <a:r>
              <a:rPr lang="en-US" dirty="0"/>
              <a:t>Positive Outcomes</a:t>
            </a:r>
          </a:p>
        </p:txBody>
      </p:sp>
    </p:spTree>
    <p:extLst>
      <p:ext uri="{BB962C8B-B14F-4D97-AF65-F5344CB8AC3E}">
        <p14:creationId xmlns:p14="http://schemas.microsoft.com/office/powerpoint/2010/main" val="3041729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F2B0-B22D-0FD2-CD3A-390C95C946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80178C-775D-30C9-22B3-BC553964D00A}"/>
              </a:ext>
            </a:extLst>
          </p:cNvPr>
          <p:cNvSpPr>
            <a:spLocks noGrp="1"/>
          </p:cNvSpPr>
          <p:nvPr>
            <p:ph sz="quarter" idx="13"/>
          </p:nvPr>
        </p:nvSpPr>
        <p:spPr>
          <a:xfrm>
            <a:off x="755650" y="1717288"/>
            <a:ext cx="10664825" cy="4375537"/>
          </a:xfrm>
        </p:spPr>
        <p:txBody>
          <a:bodyPr/>
          <a:lstStyle/>
          <a:p>
            <a:pPr>
              <a:lnSpc>
                <a:spcPct val="107000"/>
              </a:lnSpc>
              <a:spcAft>
                <a:spcPts val="600"/>
              </a:spcAft>
            </a:pPr>
            <a:r>
              <a:rPr lang="en-AU" dirty="0"/>
              <a:t>Early, supportive responses drive positive outcomes. </a:t>
            </a:r>
          </a:p>
          <a:p>
            <a:pPr>
              <a:lnSpc>
                <a:spcPct val="107000"/>
              </a:lnSpc>
              <a:spcAft>
                <a:spcPts val="600"/>
              </a:spcAft>
            </a:pPr>
            <a:r>
              <a:rPr lang="en-AU" dirty="0"/>
              <a:t>Workplace culture significantly affects injury management and recovery. </a:t>
            </a:r>
          </a:p>
          <a:p>
            <a:pPr>
              <a:lnSpc>
                <a:spcPct val="107000"/>
              </a:lnSpc>
              <a:spcAft>
                <a:spcPts val="600"/>
              </a:spcAft>
            </a:pPr>
            <a:r>
              <a:rPr lang="en-AU" dirty="0"/>
              <a:t>Supervisors and managers play a vital role in shaping experience and outcomes.</a:t>
            </a:r>
          </a:p>
          <a:p>
            <a:pPr>
              <a:lnSpc>
                <a:spcPct val="107000"/>
              </a:lnSpc>
              <a:spcAft>
                <a:spcPts val="600"/>
              </a:spcAft>
            </a:pPr>
            <a:r>
              <a:rPr lang="en-AU" dirty="0"/>
              <a:t>Meaningful communication maintains workplace connection.</a:t>
            </a:r>
          </a:p>
          <a:p>
            <a:pPr>
              <a:lnSpc>
                <a:spcPct val="107000"/>
              </a:lnSpc>
              <a:spcAft>
                <a:spcPts val="600"/>
              </a:spcAft>
            </a:pPr>
            <a:r>
              <a:rPr lang="en-AU" dirty="0"/>
              <a:t>Collaborative planning improves return to work success. </a:t>
            </a:r>
          </a:p>
          <a:p>
            <a:pPr>
              <a:lnSpc>
                <a:spcPct val="107000"/>
              </a:lnSpc>
              <a:spcAft>
                <a:spcPts val="600"/>
              </a:spcAft>
            </a:pPr>
            <a:r>
              <a:rPr lang="en-AU" dirty="0"/>
              <a:t>Appropriate modified duties maintain job satisfaction and productivity.</a:t>
            </a:r>
          </a:p>
          <a:p>
            <a:pPr>
              <a:lnSpc>
                <a:spcPct val="107000"/>
              </a:lnSpc>
              <a:spcAft>
                <a:spcPts val="600"/>
              </a:spcAft>
            </a:pPr>
            <a:r>
              <a:rPr lang="en-AU" dirty="0"/>
              <a:t>Comprehensive support systems benefit both workers and businesses.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FFC6EE2B-4C3D-4151-CC5B-72A03253265C}"/>
              </a:ext>
            </a:extLst>
          </p:cNvPr>
          <p:cNvSpPr>
            <a:spLocks noGrp="1"/>
          </p:cNvSpPr>
          <p:nvPr>
            <p:ph type="title"/>
          </p:nvPr>
        </p:nvSpPr>
        <p:spPr/>
        <p:txBody>
          <a:bodyPr/>
          <a:lstStyle/>
          <a:p>
            <a:r>
              <a:rPr lang="en-US" dirty="0"/>
              <a:t>Key Principles Recap</a:t>
            </a:r>
          </a:p>
        </p:txBody>
      </p:sp>
    </p:spTree>
    <p:extLst>
      <p:ext uri="{BB962C8B-B14F-4D97-AF65-F5344CB8AC3E}">
        <p14:creationId xmlns:p14="http://schemas.microsoft.com/office/powerpoint/2010/main" val="175398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D8BD-C253-1DCD-E66D-5EE617BFB1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E5E66-53F2-1370-39B4-16793D9CDC18}"/>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i="1" dirty="0"/>
              <a:t>Reflection Questions: 	</a:t>
            </a:r>
          </a:p>
          <a:p>
            <a:pPr marL="457200" indent="-457200">
              <a:lnSpc>
                <a:spcPct val="107000"/>
              </a:lnSpc>
              <a:spcAft>
                <a:spcPts val="600"/>
              </a:spcAft>
              <a:buAutoNum type="arabicPeriod"/>
            </a:pPr>
            <a:r>
              <a:rPr lang="en-AU" i="1" dirty="0"/>
              <a:t>Which of the principles on the last slide would make the biggest difference in your workplace?</a:t>
            </a:r>
          </a:p>
          <a:p>
            <a:pPr marL="457200" indent="-457200">
              <a:lnSpc>
                <a:spcPct val="107000"/>
              </a:lnSpc>
              <a:spcAft>
                <a:spcPts val="600"/>
              </a:spcAft>
              <a:buAutoNum type="arabicPeriod"/>
            </a:pPr>
            <a:r>
              <a:rPr lang="en-AU" i="1" kern="100" dirty="0">
                <a:effectLst/>
                <a:latin typeface="Calibri" panose="020F0502020204030204" pitchFamily="34" charset="0"/>
                <a:ea typeface="Aptos" panose="020B0004020202020204" pitchFamily="34" charset="0"/>
              </a:rPr>
              <a:t>What 3 actions can you take to improve </a:t>
            </a:r>
            <a:r>
              <a:rPr lang="en-AU" i="1" kern="100" dirty="0">
                <a:ea typeface="Aptos" panose="020B0004020202020204" pitchFamily="34" charset="0"/>
              </a:rPr>
              <a:t>your store’s injury management and return to work processes?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2B35EB2-5E15-1591-609C-44CF9328C59C}"/>
              </a:ext>
            </a:extLst>
          </p:cNvPr>
          <p:cNvSpPr>
            <a:spLocks noGrp="1"/>
          </p:cNvSpPr>
          <p:nvPr>
            <p:ph type="title"/>
          </p:nvPr>
        </p:nvSpPr>
        <p:spPr/>
        <p:txBody>
          <a:bodyPr/>
          <a:lstStyle/>
          <a:p>
            <a:r>
              <a:rPr lang="en-US"/>
              <a:t>Theory to Practice</a:t>
            </a:r>
          </a:p>
        </p:txBody>
      </p:sp>
    </p:spTree>
    <p:extLst>
      <p:ext uri="{BB962C8B-B14F-4D97-AF65-F5344CB8AC3E}">
        <p14:creationId xmlns:p14="http://schemas.microsoft.com/office/powerpoint/2010/main" val="400438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EFEA-13A1-37E0-9542-56BAAD312C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A0C261-0114-BE54-51EF-FC7CA24F441C}"/>
              </a:ext>
            </a:extLst>
          </p:cNvPr>
          <p:cNvSpPr>
            <a:spLocks noGrp="1"/>
          </p:cNvSpPr>
          <p:nvPr>
            <p:ph type="title"/>
          </p:nvPr>
        </p:nvSpPr>
        <p:spPr/>
        <p:txBody>
          <a:bodyPr/>
          <a:lstStyle/>
          <a:p>
            <a:r>
              <a:rPr lang="en-ID" dirty="0"/>
              <a:t>What you will need</a:t>
            </a:r>
          </a:p>
        </p:txBody>
      </p:sp>
      <p:sp>
        <p:nvSpPr>
          <p:cNvPr id="9" name="Content Placeholder 8">
            <a:extLst>
              <a:ext uri="{FF2B5EF4-FFF2-40B4-BE49-F238E27FC236}">
                <a16:creationId xmlns:a16="http://schemas.microsoft.com/office/drawing/2014/main" id="{1507AD02-736A-0A89-0546-84C93CF0A9C4}"/>
              </a:ext>
            </a:extLst>
          </p:cNvPr>
          <p:cNvSpPr>
            <a:spLocks noGrp="1"/>
          </p:cNvSpPr>
          <p:nvPr>
            <p:ph sz="quarter" idx="13"/>
          </p:nvPr>
        </p:nvSpPr>
        <p:spPr>
          <a:xfrm>
            <a:off x="755650" y="1981200"/>
            <a:ext cx="10664825" cy="4111625"/>
          </a:xfrm>
        </p:spPr>
        <p:txBody>
          <a:bodyPr/>
          <a:lstStyle/>
          <a:p>
            <a:pPr>
              <a:lnSpc>
                <a:spcPct val="107000"/>
              </a:lnSpc>
              <a:spcAft>
                <a:spcPts val="600"/>
              </a:spcAft>
              <a:buNone/>
            </a:pPr>
            <a:endParaRPr lang="en-AU" kern="100" dirty="0">
              <a:ea typeface="Tahoma" panose="020B0604030504040204" pitchFamily="34" charset="0"/>
            </a:endParaRPr>
          </a:p>
          <a:p>
            <a:r>
              <a:rPr lang="en-ID" dirty="0">
                <a:ea typeface="Tahoma" panose="020B0604030504040204" pitchFamily="34" charset="0"/>
              </a:rPr>
              <a:t>Have the ‘Return To Work Planning Guide’ and the ‘Workplace Support Systems Guide’ documents handy. These are available at </a:t>
            </a:r>
            <a:r>
              <a:rPr lang="en-ID" dirty="0">
                <a:ea typeface="Tahoma" panose="020B0604030504040204" pitchFamily="34" charset="0"/>
                <a:hlinkClick r:id="rId3"/>
              </a:rPr>
              <a:t>www.itpaystocare.org/resources-for-employers</a:t>
            </a:r>
            <a:r>
              <a:rPr lang="en-ID" dirty="0">
                <a:ea typeface="Tahoma" panose="020B0604030504040204" pitchFamily="34" charset="0"/>
              </a:rPr>
              <a:t>. Allow 30 minutes to complete the module.</a:t>
            </a:r>
          </a:p>
          <a:p>
            <a:pPr>
              <a:lnSpc>
                <a:spcPct val="107000"/>
              </a:lnSpc>
              <a:spcAft>
                <a:spcPts val="600"/>
              </a:spcAft>
              <a:buNone/>
            </a:pPr>
            <a:endParaRPr lang="en-AU" kern="100" dirty="0">
              <a:effectLst/>
              <a:ea typeface="Aptos" panose="020B0004020202020204" pitchFamily="34" charset="0"/>
            </a:endParaRPr>
          </a:p>
          <a:p>
            <a:pPr marL="0" indent="0">
              <a:buNone/>
            </a:pPr>
            <a:endParaRPr lang="en-ID" i="1" dirty="0"/>
          </a:p>
        </p:txBody>
      </p:sp>
    </p:spTree>
    <p:custDataLst>
      <p:tags r:id="rId1"/>
    </p:custDataLst>
    <p:extLst>
      <p:ext uri="{BB962C8B-B14F-4D97-AF65-F5344CB8AC3E}">
        <p14:creationId xmlns:p14="http://schemas.microsoft.com/office/powerpoint/2010/main" val="1423573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2716-F4B9-387D-4CB0-0F55130B68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76647-EAEE-2204-8E25-07DF86CB7663}"/>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kern="100" dirty="0">
                <a:ea typeface="Aptos" panose="020B0004020202020204" pitchFamily="34" charset="0"/>
              </a:rPr>
              <a:t>Visit the </a:t>
            </a:r>
            <a:r>
              <a:rPr lang="en-AU" kern="100" dirty="0">
                <a:effectLst/>
                <a:latin typeface="Calibri" panose="020F0502020204030204" pitchFamily="34" charset="0"/>
                <a:ea typeface="Aptos" panose="020B0004020202020204" pitchFamily="34" charset="0"/>
              </a:rPr>
              <a:t>It Pays To Care website </a:t>
            </a:r>
            <a:r>
              <a:rPr lang="en-AU" kern="100" dirty="0">
                <a:ea typeface="Aptos" panose="020B0004020202020204" pitchFamily="34" charset="0"/>
              </a:rPr>
              <a:t>for more evidence-based information for employers.</a:t>
            </a: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r>
              <a:rPr lang="en-AU" kern="100" dirty="0">
                <a:ea typeface="Aptos" panose="020B0004020202020204" pitchFamily="34" charset="0"/>
              </a:rPr>
              <a:t>You can also visit the workers compensation authority in your jurisdiction for more information and support. There is a list of these authorities at our website.</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AEEFF2F2-499C-3409-D82A-B5A0ADAEE332}"/>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2700786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C110-9207-60E4-D9BE-8FC285809F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A722D-7B59-0989-E5A5-0CCC423941C9}"/>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Contact us at </a:t>
            </a:r>
            <a:r>
              <a:rPr lang="en-AU" kern="100" dirty="0">
                <a:effectLst/>
                <a:latin typeface="Calibri" panose="020F0502020204030204" pitchFamily="34" charset="0"/>
                <a:ea typeface="Aptos" panose="020B0004020202020204" pitchFamily="34" charset="0"/>
                <a:hlinkClick r:id="rId2"/>
              </a:rPr>
              <a:t>www.itpaystocare.org/contact-us</a:t>
            </a:r>
            <a:r>
              <a:rPr lang="en-AU" kern="100" dirty="0">
                <a:effectLst/>
                <a:latin typeface="Calibri" panose="020F0502020204030204" pitchFamily="34" charset="0"/>
                <a:ea typeface="Aptos" panose="020B0004020202020204" pitchFamily="34" charset="0"/>
              </a:rPr>
              <a:t> </a:t>
            </a:r>
          </a:p>
          <a:p>
            <a:pPr marL="0" indent="0">
              <a:lnSpc>
                <a:spcPct val="107000"/>
              </a:lnSpc>
              <a:spcAft>
                <a:spcPts val="600"/>
              </a:spcAft>
              <a:buNone/>
            </a:pPr>
            <a:r>
              <a:rPr lang="en-AU" kern="100" dirty="0">
                <a:ea typeface="Aptos" panose="020B0004020202020204" pitchFamily="34" charset="0"/>
              </a:rPr>
              <a:t>We welcome your feedback on this training module and any questions you may have.</a:t>
            </a: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kern="100" dirty="0">
                <a:ea typeface="Aptos" panose="020B0004020202020204" pitchFamily="34" charset="0"/>
              </a:rPr>
              <a:t>Developed with funding from Employers Mutual Limited.</a:t>
            </a: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8E0DE66E-4D94-017B-121B-2F85B79F9B0A}"/>
              </a:ext>
            </a:extLst>
          </p:cNvPr>
          <p:cNvSpPr>
            <a:spLocks noGrp="1"/>
          </p:cNvSpPr>
          <p:nvPr>
            <p:ph type="title"/>
          </p:nvPr>
        </p:nvSpPr>
        <p:spPr/>
        <p:txBody>
          <a:bodyPr/>
          <a:lstStyle/>
          <a:p>
            <a:r>
              <a:rPr lang="en-US"/>
              <a:t>Thank you</a:t>
            </a:r>
          </a:p>
        </p:txBody>
      </p:sp>
      <p:sp>
        <p:nvSpPr>
          <p:cNvPr id="4" name="TextBox 3">
            <a:extLst>
              <a:ext uri="{FF2B5EF4-FFF2-40B4-BE49-F238E27FC236}">
                <a16:creationId xmlns:a16="http://schemas.microsoft.com/office/drawing/2014/main" id="{ABEE23D3-48F5-2168-F251-47076099C775}"/>
              </a:ext>
            </a:extLst>
          </p:cNvPr>
          <p:cNvSpPr txBox="1"/>
          <p:nvPr/>
        </p:nvSpPr>
        <p:spPr>
          <a:xfrm>
            <a:off x="13389429" y="2383971"/>
            <a:ext cx="184731" cy="310406"/>
          </a:xfrm>
          <a:prstGeom prst="rect">
            <a:avLst/>
          </a:prstGeom>
          <a:noFill/>
        </p:spPr>
        <p:txBody>
          <a:bodyPr wrap="none" rtlCol="0">
            <a:spAutoFit/>
          </a:bodyPr>
          <a:lstStyle/>
          <a:p>
            <a:pPr algn="l">
              <a:lnSpc>
                <a:spcPct val="130000"/>
              </a:lnSpc>
            </a:pPr>
            <a:endParaRPr lang="en-US" sz="1200" dirty="0" err="1">
              <a:solidFill>
                <a:schemeClr val="tx1">
                  <a:lumMod val="65000"/>
                  <a:lumOff val="35000"/>
                </a:schemeClr>
              </a:solidFill>
              <a:latin typeface="+mn-lt"/>
            </a:endParaRPr>
          </a:p>
        </p:txBody>
      </p:sp>
    </p:spTree>
    <p:extLst>
      <p:ext uri="{BB962C8B-B14F-4D97-AF65-F5344CB8AC3E}">
        <p14:creationId xmlns:p14="http://schemas.microsoft.com/office/powerpoint/2010/main" val="355359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A0E4-EE6E-EC18-3043-46E4DA3B62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C433B0-45AD-AAEC-8621-92E5A3BCFA7E}"/>
              </a:ext>
            </a:extLst>
          </p:cNvPr>
          <p:cNvSpPr>
            <a:spLocks noGrp="1"/>
          </p:cNvSpPr>
          <p:nvPr>
            <p:ph type="title"/>
          </p:nvPr>
        </p:nvSpPr>
        <p:spPr/>
        <p:txBody>
          <a:bodyPr/>
          <a:lstStyle/>
          <a:p>
            <a:r>
              <a:rPr lang="en-ID" dirty="0"/>
              <a:t>How to use this module</a:t>
            </a:r>
          </a:p>
        </p:txBody>
      </p:sp>
      <p:sp>
        <p:nvSpPr>
          <p:cNvPr id="7" name="Text Placeholder 6">
            <a:extLst>
              <a:ext uri="{FF2B5EF4-FFF2-40B4-BE49-F238E27FC236}">
                <a16:creationId xmlns:a16="http://schemas.microsoft.com/office/drawing/2014/main" id="{D8EF90D8-1745-961D-6B2E-766ACFD04F4F}"/>
              </a:ext>
            </a:extLst>
          </p:cNvPr>
          <p:cNvSpPr>
            <a:spLocks noGrp="1"/>
          </p:cNvSpPr>
          <p:nvPr>
            <p:ph type="body" sz="quarter" idx="10"/>
          </p:nvPr>
        </p:nvSpPr>
        <p:spPr/>
        <p:txBody>
          <a:bodyPr/>
          <a:lstStyle/>
          <a:p>
            <a:r>
              <a:rPr lang="en-ID"/>
              <a:t>For self-guided learners</a:t>
            </a:r>
          </a:p>
        </p:txBody>
      </p:sp>
      <p:sp>
        <p:nvSpPr>
          <p:cNvPr id="9" name="Content Placeholder 8">
            <a:extLst>
              <a:ext uri="{FF2B5EF4-FFF2-40B4-BE49-F238E27FC236}">
                <a16:creationId xmlns:a16="http://schemas.microsoft.com/office/drawing/2014/main" id="{9B4DC802-55CF-CBCE-8481-EF17D54F0557}"/>
              </a:ext>
            </a:extLst>
          </p:cNvPr>
          <p:cNvSpPr>
            <a:spLocks noGrp="1"/>
          </p:cNvSpPr>
          <p:nvPr>
            <p:ph sz="quarter" idx="13"/>
          </p:nvPr>
        </p:nvSpPr>
        <p:spPr/>
        <p:txBody>
          <a:bodyPr/>
          <a:lstStyle/>
          <a:p>
            <a:r>
              <a:rPr lang="en-ID" dirty="0"/>
              <a:t>Read each scenario carefully.</a:t>
            </a:r>
          </a:p>
          <a:p>
            <a:r>
              <a:rPr lang="en-ID" dirty="0"/>
              <a:t>Select your answer to each multiple choice question before moving to the next slide.</a:t>
            </a:r>
          </a:p>
          <a:p>
            <a:r>
              <a:rPr lang="en-ID" dirty="0"/>
              <a:t>Review the explanations.</a:t>
            </a:r>
          </a:p>
          <a:p>
            <a:r>
              <a:rPr lang="en-ID" dirty="0"/>
              <a:t>Note possible action items for your workplace as you go.</a:t>
            </a:r>
          </a:p>
        </p:txBody>
      </p:sp>
    </p:spTree>
    <p:custDataLst>
      <p:tags r:id="rId1"/>
    </p:custDataLst>
    <p:extLst>
      <p:ext uri="{BB962C8B-B14F-4D97-AF65-F5344CB8AC3E}">
        <p14:creationId xmlns:p14="http://schemas.microsoft.com/office/powerpoint/2010/main" val="37991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ED16-9FDD-2385-678B-C7D3985437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AB47CE-9DBA-7C02-B7A3-858004C7E626}"/>
              </a:ext>
            </a:extLst>
          </p:cNvPr>
          <p:cNvSpPr>
            <a:spLocks noGrp="1"/>
          </p:cNvSpPr>
          <p:nvPr>
            <p:ph type="title"/>
          </p:nvPr>
        </p:nvSpPr>
        <p:spPr/>
        <p:txBody>
          <a:bodyPr/>
          <a:lstStyle/>
          <a:p>
            <a:r>
              <a:rPr lang="en-ID"/>
              <a:t>How to use this module</a:t>
            </a:r>
          </a:p>
        </p:txBody>
      </p:sp>
      <p:sp>
        <p:nvSpPr>
          <p:cNvPr id="7" name="Text Placeholder 6">
            <a:extLst>
              <a:ext uri="{FF2B5EF4-FFF2-40B4-BE49-F238E27FC236}">
                <a16:creationId xmlns:a16="http://schemas.microsoft.com/office/drawing/2014/main" id="{06AB5612-CE0F-1392-35E7-19C61F68911F}"/>
              </a:ext>
            </a:extLst>
          </p:cNvPr>
          <p:cNvSpPr>
            <a:spLocks noGrp="1"/>
          </p:cNvSpPr>
          <p:nvPr>
            <p:ph type="body" sz="quarter" idx="10"/>
          </p:nvPr>
        </p:nvSpPr>
        <p:spPr/>
        <p:txBody>
          <a:bodyPr/>
          <a:lstStyle/>
          <a:p>
            <a:r>
              <a:rPr lang="en-ID"/>
              <a:t>For groups</a:t>
            </a:r>
          </a:p>
        </p:txBody>
      </p:sp>
      <p:sp>
        <p:nvSpPr>
          <p:cNvPr id="9" name="Content Placeholder 8">
            <a:extLst>
              <a:ext uri="{FF2B5EF4-FFF2-40B4-BE49-F238E27FC236}">
                <a16:creationId xmlns:a16="http://schemas.microsoft.com/office/drawing/2014/main" id="{DDAF9B04-C091-0F70-E706-EDEDF955230B}"/>
              </a:ext>
            </a:extLst>
          </p:cNvPr>
          <p:cNvSpPr>
            <a:spLocks noGrp="1"/>
          </p:cNvSpPr>
          <p:nvPr>
            <p:ph sz="quarter" idx="13"/>
          </p:nvPr>
        </p:nvSpPr>
        <p:spPr/>
        <p:txBody>
          <a:bodyPr/>
          <a:lstStyle/>
          <a:p>
            <a:r>
              <a:rPr lang="en-ID" dirty="0"/>
              <a:t>Discuss the question before revealing answers.</a:t>
            </a:r>
          </a:p>
          <a:p>
            <a:r>
              <a:rPr lang="en-ID" dirty="0"/>
              <a:t>Share experiences and perspectives.</a:t>
            </a:r>
          </a:p>
          <a:p>
            <a:r>
              <a:rPr lang="en-ID" dirty="0"/>
              <a:t>Identify workplace-specific implementation strategies.</a:t>
            </a:r>
          </a:p>
        </p:txBody>
      </p:sp>
    </p:spTree>
    <p:custDataLst>
      <p:tags r:id="rId1"/>
    </p:custDataLst>
    <p:extLst>
      <p:ext uri="{BB962C8B-B14F-4D97-AF65-F5344CB8AC3E}">
        <p14:creationId xmlns:p14="http://schemas.microsoft.com/office/powerpoint/2010/main" val="189168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815C-8918-E401-8751-72FBAE2C52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0E7228-9451-7F06-CAF3-6FEF7214BD3D}"/>
              </a:ext>
            </a:extLst>
          </p:cNvPr>
          <p:cNvSpPr>
            <a:spLocks noGrp="1"/>
          </p:cNvSpPr>
          <p:nvPr>
            <p:ph type="title"/>
          </p:nvPr>
        </p:nvSpPr>
        <p:spPr/>
        <p:txBody>
          <a:bodyPr/>
          <a:lstStyle/>
          <a:p>
            <a:r>
              <a:rPr lang="en-ID" dirty="0"/>
              <a:t>Before we begin the case study….</a:t>
            </a:r>
          </a:p>
        </p:txBody>
      </p:sp>
      <p:sp>
        <p:nvSpPr>
          <p:cNvPr id="9" name="Content Placeholder 8">
            <a:extLst>
              <a:ext uri="{FF2B5EF4-FFF2-40B4-BE49-F238E27FC236}">
                <a16:creationId xmlns:a16="http://schemas.microsoft.com/office/drawing/2014/main" id="{BA816741-55D0-E8D6-5F71-3119BAB5C4A7}"/>
              </a:ext>
            </a:extLst>
          </p:cNvPr>
          <p:cNvSpPr>
            <a:spLocks noGrp="1"/>
          </p:cNvSpPr>
          <p:nvPr>
            <p:ph sz="quarter" idx="13"/>
          </p:nvPr>
        </p:nvSpPr>
        <p:spPr>
          <a:xfrm>
            <a:off x="755650" y="1981200"/>
            <a:ext cx="10664825" cy="4111625"/>
          </a:xfrm>
        </p:spPr>
        <p:txBody>
          <a:bodyPr/>
          <a:lstStyle/>
          <a:p>
            <a:pPr marL="0" indent="0">
              <a:lnSpc>
                <a:spcPct val="107000"/>
              </a:lnSpc>
              <a:spcAft>
                <a:spcPts val="600"/>
              </a:spcAft>
              <a:buNone/>
            </a:pPr>
            <a:r>
              <a:rPr lang="en-AU" kern="100" dirty="0">
                <a:effectLst/>
                <a:ea typeface="Tahoma" panose="020B0604030504040204" pitchFamily="34" charset="0"/>
              </a:rPr>
              <a:t>We will introduce two things:</a:t>
            </a:r>
          </a:p>
          <a:p>
            <a:pPr marL="457200" indent="-457200">
              <a:lnSpc>
                <a:spcPct val="107000"/>
              </a:lnSpc>
              <a:spcAft>
                <a:spcPts val="600"/>
              </a:spcAft>
              <a:buAutoNum type="arabicPeriod"/>
            </a:pPr>
            <a:r>
              <a:rPr lang="en-AU" kern="100" dirty="0">
                <a:ea typeface="Tahoma" panose="020B0604030504040204" pitchFamily="34" charset="0"/>
              </a:rPr>
              <a:t>T</a:t>
            </a:r>
            <a:r>
              <a:rPr lang="en-AU" kern="100" dirty="0">
                <a:effectLst/>
                <a:ea typeface="Tahoma" panose="020B0604030504040204" pitchFamily="34" charset="0"/>
              </a:rPr>
              <a:t>he </a:t>
            </a:r>
            <a:r>
              <a:rPr lang="en-AU" kern="100" dirty="0">
                <a:ea typeface="Tahoma" panose="020B0604030504040204" pitchFamily="34" charset="0"/>
              </a:rPr>
              <a:t>key p</a:t>
            </a:r>
            <a:r>
              <a:rPr lang="en-AU" kern="100" dirty="0">
                <a:effectLst/>
                <a:ea typeface="Tahoma" panose="020B0604030504040204" pitchFamily="34" charset="0"/>
              </a:rPr>
              <a:t>rinciples for supporting injured workers.</a:t>
            </a:r>
          </a:p>
          <a:p>
            <a:pPr marL="457200" indent="-457200">
              <a:lnSpc>
                <a:spcPct val="107000"/>
              </a:lnSpc>
              <a:spcAft>
                <a:spcPts val="600"/>
              </a:spcAft>
              <a:buAutoNum type="arabicPeriod"/>
            </a:pPr>
            <a:r>
              <a:rPr lang="en-AU" kern="100" dirty="0">
                <a:effectLst/>
                <a:ea typeface="Tahoma" panose="020B0604030504040204" pitchFamily="34" charset="0"/>
              </a:rPr>
              <a:t>The ROCK approach.</a:t>
            </a:r>
          </a:p>
          <a:p>
            <a:pPr>
              <a:lnSpc>
                <a:spcPct val="107000"/>
              </a:lnSpc>
              <a:spcAft>
                <a:spcPts val="600"/>
              </a:spcAft>
              <a:buNone/>
            </a:pPr>
            <a:endParaRPr lang="en-AU" sz="1800" kern="100" dirty="0">
              <a:effectLst/>
              <a:latin typeface="Calibri" panose="020F0502020204030204" pitchFamily="34" charset="0"/>
              <a:ea typeface="Aptos" panose="020B0004020202020204" pitchFamily="34" charset="0"/>
            </a:endParaRPr>
          </a:p>
          <a:p>
            <a:pPr marL="0" indent="0">
              <a:buNone/>
            </a:pPr>
            <a:endParaRPr lang="en-ID" i="1" dirty="0"/>
          </a:p>
        </p:txBody>
      </p:sp>
    </p:spTree>
    <p:custDataLst>
      <p:tags r:id="rId1"/>
    </p:custDataLst>
    <p:extLst>
      <p:ext uri="{BB962C8B-B14F-4D97-AF65-F5344CB8AC3E}">
        <p14:creationId xmlns:p14="http://schemas.microsoft.com/office/powerpoint/2010/main" val="128425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77C2-1F76-968B-E5B3-50F7A5B621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42396-A66A-B361-7F3C-ED11384D028B}"/>
              </a:ext>
            </a:extLst>
          </p:cNvPr>
          <p:cNvSpPr>
            <a:spLocks noGrp="1"/>
          </p:cNvSpPr>
          <p:nvPr>
            <p:ph sz="quarter" idx="13"/>
          </p:nvPr>
        </p:nvSpPr>
        <p:spPr>
          <a:xfrm>
            <a:off x="755650" y="1717288"/>
            <a:ext cx="10664825" cy="4375537"/>
          </a:xfrm>
        </p:spPr>
        <p:txBody>
          <a:bodyPr/>
          <a:lstStyle/>
          <a:p>
            <a:pPr>
              <a:lnSpc>
                <a:spcPct val="107000"/>
              </a:lnSpc>
              <a:spcAft>
                <a:spcPts val="600"/>
              </a:spcAft>
            </a:pPr>
            <a:r>
              <a:rPr lang="en-AU" dirty="0"/>
              <a:t>Early, supportive responses drive positive outcomes. </a:t>
            </a:r>
          </a:p>
          <a:p>
            <a:pPr>
              <a:lnSpc>
                <a:spcPct val="107000"/>
              </a:lnSpc>
              <a:spcAft>
                <a:spcPts val="600"/>
              </a:spcAft>
            </a:pPr>
            <a:r>
              <a:rPr lang="en-AU" dirty="0"/>
              <a:t>Workplace culture significantly affects injury management and recovery. </a:t>
            </a:r>
          </a:p>
          <a:p>
            <a:pPr>
              <a:lnSpc>
                <a:spcPct val="107000"/>
              </a:lnSpc>
              <a:spcAft>
                <a:spcPts val="600"/>
              </a:spcAft>
            </a:pPr>
            <a:r>
              <a:rPr lang="en-AU" dirty="0"/>
              <a:t>Supervisors and managers play a vital role in shaping experience and outcomes.</a:t>
            </a:r>
          </a:p>
          <a:p>
            <a:pPr>
              <a:lnSpc>
                <a:spcPct val="107000"/>
              </a:lnSpc>
              <a:spcAft>
                <a:spcPts val="600"/>
              </a:spcAft>
            </a:pPr>
            <a:r>
              <a:rPr lang="en-AU" dirty="0"/>
              <a:t>Meaningful communication maintains workplace connection.</a:t>
            </a:r>
          </a:p>
          <a:p>
            <a:pPr>
              <a:lnSpc>
                <a:spcPct val="107000"/>
              </a:lnSpc>
              <a:spcAft>
                <a:spcPts val="600"/>
              </a:spcAft>
            </a:pPr>
            <a:r>
              <a:rPr lang="en-AU" dirty="0"/>
              <a:t>Collaborative planning improves return to work success. </a:t>
            </a:r>
          </a:p>
          <a:p>
            <a:pPr>
              <a:lnSpc>
                <a:spcPct val="107000"/>
              </a:lnSpc>
              <a:spcAft>
                <a:spcPts val="600"/>
              </a:spcAft>
            </a:pPr>
            <a:r>
              <a:rPr lang="en-AU" dirty="0"/>
              <a:t>Appropriate modified duties maintain job satisfaction and productivity.</a:t>
            </a:r>
          </a:p>
          <a:p>
            <a:pPr>
              <a:lnSpc>
                <a:spcPct val="107000"/>
              </a:lnSpc>
              <a:spcAft>
                <a:spcPts val="600"/>
              </a:spcAft>
            </a:pPr>
            <a:r>
              <a:rPr lang="en-AU" dirty="0"/>
              <a:t>Comprehensive support systems benefit both workers and businesses.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D8177E9-1434-64E5-2A58-7E8366B6F64B}"/>
              </a:ext>
            </a:extLst>
          </p:cNvPr>
          <p:cNvSpPr>
            <a:spLocks noGrp="1"/>
          </p:cNvSpPr>
          <p:nvPr>
            <p:ph type="title"/>
          </p:nvPr>
        </p:nvSpPr>
        <p:spPr/>
        <p:txBody>
          <a:bodyPr/>
          <a:lstStyle/>
          <a:p>
            <a:r>
              <a:rPr lang="en-US" dirty="0"/>
              <a:t>Key Principles</a:t>
            </a:r>
          </a:p>
        </p:txBody>
      </p:sp>
    </p:spTree>
    <p:extLst>
      <p:ext uri="{BB962C8B-B14F-4D97-AF65-F5344CB8AC3E}">
        <p14:creationId xmlns:p14="http://schemas.microsoft.com/office/powerpoint/2010/main" val="262003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89F1-F7EF-54CD-2350-57DB7C9F86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97F7F4-1D1D-4613-382F-DEB78485B385}"/>
              </a:ext>
            </a:extLst>
          </p:cNvPr>
          <p:cNvSpPr>
            <a:spLocks noGrp="1"/>
          </p:cNvSpPr>
          <p:nvPr>
            <p:ph type="title"/>
          </p:nvPr>
        </p:nvSpPr>
        <p:spPr/>
        <p:txBody>
          <a:bodyPr/>
          <a:lstStyle/>
          <a:p>
            <a:r>
              <a:rPr lang="en-ID" dirty="0"/>
              <a:t>R.O.C.K. approach to post-injury support</a:t>
            </a:r>
          </a:p>
        </p:txBody>
      </p:sp>
      <p:sp>
        <p:nvSpPr>
          <p:cNvPr id="9" name="Content Placeholder 8">
            <a:extLst>
              <a:ext uri="{FF2B5EF4-FFF2-40B4-BE49-F238E27FC236}">
                <a16:creationId xmlns:a16="http://schemas.microsoft.com/office/drawing/2014/main" id="{61EE91D6-2BB7-98BE-660A-01AF915D5B52}"/>
              </a:ext>
            </a:extLst>
          </p:cNvPr>
          <p:cNvSpPr>
            <a:spLocks noGrp="1"/>
          </p:cNvSpPr>
          <p:nvPr>
            <p:ph sz="quarter" idx="13"/>
          </p:nvPr>
        </p:nvSpPr>
        <p:spPr>
          <a:xfrm>
            <a:off x="755650" y="1484026"/>
            <a:ext cx="10664825" cy="4608799"/>
          </a:xfrm>
        </p:spPr>
        <p:txBody>
          <a:bodyPr lIns="91440" tIns="45720" rIns="91440" bIns="45720" anchor="t"/>
          <a:lstStyle/>
          <a:p>
            <a:pPr>
              <a:lnSpc>
                <a:spcPct val="107000"/>
              </a:lnSpc>
              <a:spcAft>
                <a:spcPts val="600"/>
              </a:spcAft>
              <a:buNone/>
            </a:pPr>
            <a:r>
              <a:rPr lang="en-AU" sz="1800" kern="100" dirty="0">
                <a:effectLst/>
                <a:ea typeface="Aptos" panose="020B0004020202020204" pitchFamily="34" charset="0"/>
              </a:rPr>
              <a:t>When a worker is injured, how you respond in the first few days matters tremendously.</a:t>
            </a:r>
          </a:p>
          <a:p>
            <a:pPr>
              <a:lnSpc>
                <a:spcPct val="107000"/>
              </a:lnSpc>
              <a:spcAft>
                <a:spcPts val="600"/>
              </a:spcAft>
              <a:buNone/>
            </a:pPr>
            <a:r>
              <a:rPr lang="en-AU" sz="1800" kern="100" dirty="0">
                <a:effectLst/>
                <a:ea typeface="Aptos" panose="020B0004020202020204" pitchFamily="34" charset="0"/>
              </a:rPr>
              <a:t>Be a </a:t>
            </a:r>
            <a:r>
              <a:rPr lang="en-AU" sz="1800" b="1" kern="100" dirty="0">
                <a:effectLst/>
                <a:ea typeface="Aptos" panose="020B0004020202020204" pitchFamily="34" charset="0"/>
              </a:rPr>
              <a:t>R.O.C.K</a:t>
            </a:r>
            <a:r>
              <a:rPr lang="en-AU" sz="1800" kern="100" dirty="0">
                <a:effectLst/>
                <a:ea typeface="Aptos" panose="020B0004020202020204" pitchFamily="34" charset="0"/>
              </a:rPr>
              <a:t>. of support:</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R</a:t>
            </a:r>
            <a:r>
              <a:rPr lang="en-AU" sz="1800" kern="100" dirty="0">
                <a:effectLst/>
                <a:ea typeface="Aptos" panose="020B0004020202020204" pitchFamily="34" charset="0"/>
              </a:rPr>
              <a:t>each out quickly: Contact injured staff within 24 hours to show you care.</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O</a:t>
            </a:r>
            <a:r>
              <a:rPr lang="en-AU" sz="1800" kern="100" dirty="0">
                <a:effectLst/>
                <a:ea typeface="Aptos" panose="020B0004020202020204" pitchFamily="34" charset="0"/>
              </a:rPr>
              <a:t>ffer and provide help: Some staff may need additional support—such as more frequent check-ins, clearer communication about the process, or assistance connecting with healthcare providers.</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C</a:t>
            </a:r>
            <a:r>
              <a:rPr lang="en-AU" sz="1800" kern="100" dirty="0">
                <a:effectLst/>
                <a:ea typeface="Aptos" panose="020B0004020202020204" pitchFamily="34" charset="0"/>
              </a:rPr>
              <a:t>heck for warning signs: Look for signs of distress that might indicate a staff member needs extra support (like anxiety about returning, concerns about how colleagues will react, or worry about managing their role with restrictions).</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K</a:t>
            </a:r>
            <a:r>
              <a:rPr lang="en-AU" sz="1800" kern="100" dirty="0">
                <a:effectLst/>
                <a:ea typeface="Aptos" panose="020B0004020202020204" pitchFamily="34" charset="0"/>
              </a:rPr>
              <a:t>eep communication open: Regular updates and check-ins improve cooperation, prevent misunderstandings and help address concerns early.</a:t>
            </a:r>
          </a:p>
          <a:p>
            <a:pPr marL="0" lvl="0" indent="0">
              <a:lnSpc>
                <a:spcPct val="107000"/>
              </a:lnSpc>
              <a:spcAft>
                <a:spcPts val="600"/>
              </a:spcAft>
              <a:buSzPts val="1000"/>
              <a:buNone/>
              <a:tabLst>
                <a:tab pos="457200" algn="l"/>
              </a:tabLst>
            </a:pPr>
            <a:r>
              <a:rPr lang="en-AU" sz="1800" kern="100" dirty="0">
                <a:latin typeface="Calibri"/>
                <a:ea typeface="Aptos" panose="020B0004020202020204" pitchFamily="34" charset="0"/>
                <a:cs typeface="Calibri"/>
              </a:rPr>
              <a:t>See more information in the Workplace Support Systems Guide </a:t>
            </a:r>
            <a:r>
              <a:rPr lang="en-ID" sz="1800" dirty="0">
                <a:ea typeface="Tahoma" panose="020B0604030504040204" pitchFamily="34" charset="0"/>
                <a:hlinkClick r:id="rId3"/>
              </a:rPr>
              <a:t>www.itpaystocare.org/resources-for-employers</a:t>
            </a:r>
            <a:endParaRPr lang="en-AU" sz="1800" kern="100" dirty="0">
              <a:effectLst/>
              <a:latin typeface="Calibri"/>
              <a:ea typeface="Aptos" panose="020B0004020202020204" pitchFamily="34" charset="0"/>
              <a:cs typeface="Calibri"/>
            </a:endParaRPr>
          </a:p>
          <a:p>
            <a:pPr marL="0" indent="0">
              <a:buNone/>
            </a:pPr>
            <a:endParaRPr lang="en-ID" i="1" dirty="0"/>
          </a:p>
        </p:txBody>
      </p:sp>
    </p:spTree>
    <p:custDataLst>
      <p:tags r:id="rId1"/>
    </p:custDataLst>
    <p:extLst>
      <p:ext uri="{BB962C8B-B14F-4D97-AF65-F5344CB8AC3E}">
        <p14:creationId xmlns:p14="http://schemas.microsoft.com/office/powerpoint/2010/main" val="2970236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EME YUNA" val="iqBQXf8d"/>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Yuna">
  <a:themeElements>
    <a:clrScheme name="Custom 1">
      <a:dk1>
        <a:srgbClr val="000000"/>
      </a:dk1>
      <a:lt1>
        <a:srgbClr val="FFFFFF"/>
      </a:lt1>
      <a:dk2>
        <a:srgbClr val="033E70"/>
      </a:dk2>
      <a:lt2>
        <a:srgbClr val="F6F9FF"/>
      </a:lt2>
      <a:accent1>
        <a:srgbClr val="1D85C2"/>
      </a:accent1>
      <a:accent2>
        <a:srgbClr val="4DAEC1"/>
      </a:accent2>
      <a:accent3>
        <a:srgbClr val="16719A"/>
      </a:accent3>
      <a:accent4>
        <a:srgbClr val="50D1E9"/>
      </a:accent4>
      <a:accent5>
        <a:srgbClr val="033E70"/>
      </a:accent5>
      <a:accent6>
        <a:srgbClr val="1D85C2"/>
      </a:accent6>
      <a:hlink>
        <a:srgbClr val="16719A"/>
      </a:hlink>
      <a:folHlink>
        <a:srgbClr val="954F72"/>
      </a:folHlink>
    </a:clrScheme>
    <a:fontScheme name="Custom 1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270000" algn="ctr" rotWithShape="0">
            <a:prstClr val="black">
              <a:alpha val="5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45720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8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sz="1200" dirty="0" err="1" smtClean="0">
            <a:solidFill>
              <a:schemeClr val="tx1">
                <a:lumMod val="65000"/>
                <a:lumOff val="35000"/>
              </a:schemeClr>
            </a:solidFill>
            <a:latin typeface="+mn-lt"/>
          </a:defRPr>
        </a:defPPr>
      </a:lstStyle>
    </a:txDef>
  </a:objectDefaults>
  <a:extraClrSchemeLst/>
  <a:extLst>
    <a:ext uri="{05A4C25C-085E-4340-85A3-A5531E510DB2}">
      <thm15:themeFamily xmlns:thm15="http://schemas.microsoft.com/office/thememl/2012/main" name="IPTC PPT TEMPLATE.potx" id="{F1F97999-CE42-4E84-9DA2-881DFA4B68E2}" vid="{E8697C2E-F35C-452A-A296-8D2048D442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8a6bce-265b-45c1-8738-30eda0209b12" xsi:nil="true"/>
    <lcf76f155ced4ddcb4097134ff3c332f xmlns="47e35712-e122-4288-bb1f-7794a9914c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71C0A94125144980D19EC0B03A70B2" ma:contentTypeVersion="16" ma:contentTypeDescription="Create a new document." ma:contentTypeScope="" ma:versionID="7f51a5a3d5dcfe0766b7a1d43229b01a">
  <xsd:schema xmlns:xsd="http://www.w3.org/2001/XMLSchema" xmlns:xs="http://www.w3.org/2001/XMLSchema" xmlns:p="http://schemas.microsoft.com/office/2006/metadata/properties" xmlns:ns2="47e35712-e122-4288-bb1f-7794a9914c7f" xmlns:ns3="9f8a6bce-265b-45c1-8738-30eda0209b12" targetNamespace="http://schemas.microsoft.com/office/2006/metadata/properties" ma:root="true" ma:fieldsID="a566b2497d65c6a6ae4807ca2325115c" ns2:_="" ns3:_="">
    <xsd:import namespace="47e35712-e122-4288-bb1f-7794a9914c7f"/>
    <xsd:import namespace="9f8a6bce-265b-45c1-8738-30eda0209b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35712-e122-4288-bb1f-7794a9914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56ffd4b-4329-4cc7-81ac-d97271b0f36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a6bce-265b-45c1-8738-30eda0209b1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46b715-366e-499c-ad35-c98299b5090b}" ma:internalName="TaxCatchAll" ma:showField="CatchAllData" ma:web="9f8a6bce-265b-45c1-8738-30eda0209b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55469-C709-44EC-9F17-648AC13EE4B1}">
  <ds:schemaRefs>
    <ds:schemaRef ds:uri="http://schemas.microsoft.com/sharepoint/v3/contenttype/forms"/>
  </ds:schemaRefs>
</ds:datastoreItem>
</file>

<file path=customXml/itemProps2.xml><?xml version="1.0" encoding="utf-8"?>
<ds:datastoreItem xmlns:ds="http://schemas.openxmlformats.org/officeDocument/2006/customXml" ds:itemID="{4D721EC9-ED05-4224-B762-42BB8CA6FFCD}">
  <ds:schemaRefs>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9f8a6bce-265b-45c1-8738-30eda0209b12"/>
    <ds:schemaRef ds:uri="47e35712-e122-4288-bb1f-7794a9914c7f"/>
  </ds:schemaRefs>
</ds:datastoreItem>
</file>

<file path=customXml/itemProps3.xml><?xml version="1.0" encoding="utf-8"?>
<ds:datastoreItem xmlns:ds="http://schemas.openxmlformats.org/officeDocument/2006/customXml" ds:itemID="{718BBB85-B8F2-4716-92D0-3502FDBFDA68}">
  <ds:schemaRefs>
    <ds:schemaRef ds:uri="47e35712-e122-4288-bb1f-7794a9914c7f"/>
    <ds:schemaRef ds:uri="9f8a6bce-265b-45c1-8738-30eda0209b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d172bc8-c6b3-4e15-9f99-c6ba58333401}" enabled="0" method="" siteId="{ed172bc8-c6b3-4e15-9f99-c6ba58333401}" removed="1"/>
</clbl:labelList>
</file>

<file path=docProps/app.xml><?xml version="1.0" encoding="utf-8"?>
<Properties xmlns="http://schemas.openxmlformats.org/officeDocument/2006/extended-properties" xmlns:vt="http://schemas.openxmlformats.org/officeDocument/2006/docPropsVTypes">
  <Template>Theme Yuna</Template>
  <TotalTime>286</TotalTime>
  <Words>3241</Words>
  <Application>Microsoft Macintosh PowerPoint</Application>
  <PresentationFormat>Widescreen</PresentationFormat>
  <Paragraphs>227</Paragraphs>
  <Slides>41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Aptos</vt:lpstr>
      <vt:lpstr>Symbol</vt:lpstr>
      <vt:lpstr>Arial</vt:lpstr>
      <vt:lpstr>Times New Roman</vt:lpstr>
      <vt:lpstr>Montserrat SemiBold</vt:lpstr>
      <vt:lpstr>Montserrat</vt:lpstr>
      <vt:lpstr>Calibri</vt:lpstr>
      <vt:lpstr>Wingdings</vt:lpstr>
      <vt:lpstr>Tahoma</vt:lpstr>
      <vt:lpstr>Courier New</vt:lpstr>
      <vt:lpstr>Theme Yuna</vt:lpstr>
      <vt:lpstr>Psychological injury management – retail and fast food</vt:lpstr>
      <vt:lpstr>Introducing the module</vt:lpstr>
      <vt:lpstr>Learning objectives</vt:lpstr>
      <vt:lpstr>What you will need</vt:lpstr>
      <vt:lpstr>How to use this module</vt:lpstr>
      <vt:lpstr>How to use this module</vt:lpstr>
      <vt:lpstr>Before we begin the case study….</vt:lpstr>
      <vt:lpstr>Key Principles</vt:lpstr>
      <vt:lpstr>R.O.C.K. approach to post-injury support</vt:lpstr>
      <vt:lpstr>Case Introduction: Meet Ali</vt:lpstr>
      <vt:lpstr>Introducing psychosocial hazards</vt:lpstr>
      <vt:lpstr>Initial Situation</vt:lpstr>
      <vt:lpstr>Initial Workplace Response</vt:lpstr>
      <vt:lpstr>Question 1</vt:lpstr>
      <vt:lpstr>Answer 1</vt:lpstr>
      <vt:lpstr>Question 2</vt:lpstr>
      <vt:lpstr>Answer 2</vt:lpstr>
      <vt:lpstr>Question 3</vt:lpstr>
      <vt:lpstr>Answer 3</vt:lpstr>
      <vt:lpstr>What happened</vt:lpstr>
      <vt:lpstr>Question 4</vt:lpstr>
      <vt:lpstr>Answer 4</vt:lpstr>
      <vt:lpstr>Question 5</vt:lpstr>
      <vt:lpstr>Answer 5</vt:lpstr>
      <vt:lpstr>Question 6</vt:lpstr>
      <vt:lpstr>Answer 6</vt:lpstr>
      <vt:lpstr>Workplace modifications</vt:lpstr>
      <vt:lpstr>Question 7</vt:lpstr>
      <vt:lpstr>Answer 7</vt:lpstr>
      <vt:lpstr>Question 8</vt:lpstr>
      <vt:lpstr>Answer 8</vt:lpstr>
      <vt:lpstr>Short term outcomes </vt:lpstr>
      <vt:lpstr>A better way forward</vt:lpstr>
      <vt:lpstr>Initial Response</vt:lpstr>
      <vt:lpstr>Proactive Approach – Support Systems</vt:lpstr>
      <vt:lpstr>Proactive Approach – Healthcare Access</vt:lpstr>
      <vt:lpstr>Positive Outcomes</vt:lpstr>
      <vt:lpstr>Key Principles Recap</vt:lpstr>
      <vt:lpstr>Theory to Practice</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injury management – retail and fast food</dc:title>
  <dc:creator>Jodie</dc:creator>
  <cp:lastModifiedBy>Jodie</cp:lastModifiedBy>
  <cp:revision>23</cp:revision>
  <dcterms:created xsi:type="dcterms:W3CDTF">2025-04-22T03:17:03Z</dcterms:created>
  <dcterms:modified xsi:type="dcterms:W3CDTF">2025-10-01T23:47:22Z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4398BF6C-C164-4597-8EB5-3AB775FC1FA8</vt:lpwstr>
  </property>
  <property fmtid="{D5CDD505-2E9C-101B-9397-08002B2CF9AE}" pid="3" name="ArticulatePath">
    <vt:lpwstr>IPTC PPT TEMPLATE</vt:lpwstr>
  </property>
  <property fmtid="{D5CDD505-2E9C-101B-9397-08002B2CF9AE}" pid="4" name="ContentTypeId">
    <vt:lpwstr>0x0101002B71C0A94125144980D19EC0B03A70B2</vt:lpwstr>
  </property>
  <property fmtid="{D5CDD505-2E9C-101B-9397-08002B2CF9AE}" pid="5" name="MediaServiceImageTags">
    <vt:lpwstr/>
  </property>
</Properties>
</file>